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69"/>
  </p:notesMasterIdLst>
  <p:sldIdLst>
    <p:sldId id="256" r:id="rId2"/>
    <p:sldId id="436" r:id="rId3"/>
    <p:sldId id="455" r:id="rId4"/>
    <p:sldId id="500" r:id="rId5"/>
    <p:sldId id="488" r:id="rId6"/>
    <p:sldId id="489" r:id="rId7"/>
    <p:sldId id="490" r:id="rId8"/>
    <p:sldId id="492" r:id="rId9"/>
    <p:sldId id="493" r:id="rId10"/>
    <p:sldId id="494" r:id="rId11"/>
    <p:sldId id="491" r:id="rId12"/>
    <p:sldId id="499" r:id="rId13"/>
    <p:sldId id="498" r:id="rId14"/>
    <p:sldId id="442" r:id="rId15"/>
    <p:sldId id="444" r:id="rId16"/>
    <p:sldId id="445" r:id="rId17"/>
    <p:sldId id="446" r:id="rId18"/>
    <p:sldId id="447" r:id="rId19"/>
    <p:sldId id="501" r:id="rId20"/>
    <p:sldId id="502" r:id="rId21"/>
    <p:sldId id="503" r:id="rId22"/>
    <p:sldId id="504" r:id="rId23"/>
    <p:sldId id="505" r:id="rId24"/>
    <p:sldId id="506" r:id="rId25"/>
    <p:sldId id="507" r:id="rId26"/>
    <p:sldId id="508" r:id="rId27"/>
    <p:sldId id="448" r:id="rId28"/>
    <p:sldId id="450" r:id="rId29"/>
    <p:sldId id="451" r:id="rId30"/>
    <p:sldId id="257" r:id="rId31"/>
    <p:sldId id="299" r:id="rId32"/>
    <p:sldId id="300" r:id="rId33"/>
    <p:sldId id="258" r:id="rId34"/>
    <p:sldId id="259" r:id="rId35"/>
    <p:sldId id="260" r:id="rId36"/>
    <p:sldId id="261" r:id="rId37"/>
    <p:sldId id="30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302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9" r:id="rId59"/>
    <p:sldId id="290" r:id="rId60"/>
    <p:sldId id="291" r:id="rId61"/>
    <p:sldId id="292" r:id="rId62"/>
    <p:sldId id="293" r:id="rId63"/>
    <p:sldId id="294" r:id="rId64"/>
    <p:sldId id="295" r:id="rId65"/>
    <p:sldId id="296" r:id="rId66"/>
    <p:sldId id="297" r:id="rId67"/>
    <p:sldId id="298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745"/>
  </p:normalViewPr>
  <p:slideViewPr>
    <p:cSldViewPr snapToGrid="0" snapToObjects="1">
      <p:cViewPr varScale="1">
        <p:scale>
          <a:sx n="137" d="100"/>
          <a:sy n="137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6513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4821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739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89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121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054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524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3198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452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178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86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90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932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238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998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2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44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8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447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289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120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242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76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4173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837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33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351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588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770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035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976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7648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4009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70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468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030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49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5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535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titolo">
  <p:cSld name="1_Diapositiva titol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259632" y="1867384"/>
            <a:ext cx="6858000" cy="742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0000" endA="300" endPos="55000" sy="-100000" algn="bl" rotWithShape="0"/>
          </a:effectLst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1187624" y="2814935"/>
            <a:ext cx="6889576" cy="24058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rgbClr val="005E9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ctr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None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26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" name="Shape 16"/>
          <p:cNvSpPr/>
          <p:nvPr/>
        </p:nvSpPr>
        <p:spPr>
          <a:xfrm>
            <a:off x="904875" y="1761660"/>
            <a:ext cx="7315200" cy="960120"/>
          </a:xfrm>
          <a:prstGeom prst="rect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914400" y="2811791"/>
            <a:ext cx="7315200" cy="514350"/>
          </a:xfrm>
          <a:prstGeom prst="rect">
            <a:avLst/>
          </a:pr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904875" y="1761660"/>
            <a:ext cx="228600" cy="960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914400" y="2811791"/>
            <a:ext cx="228600" cy="51435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1187624" y="3109523"/>
            <a:ext cx="6912768" cy="2160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marR="0" lvl="0" indent="-228600" algn="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None/>
              <a:defRPr sz="1400" b="0" i="0" u="none" strike="noStrike" cap="none">
                <a:solidFill>
                  <a:srgbClr val="515A6C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4135196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65499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268102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932337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064975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397842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09487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95020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4105999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47235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79512" y="87474"/>
            <a:ext cx="8712968" cy="75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5E91"/>
              </a:buClr>
              <a:buSzPts val="3200"/>
              <a:buFont typeface="Bookman Old Style"/>
              <a:buNone/>
              <a:defRPr sz="3200" b="0" i="0" u="none" strike="noStrike" cap="none">
                <a:solidFill>
                  <a:srgbClr val="005E9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67544" y="951570"/>
            <a:ext cx="8229600" cy="3726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123975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938546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42523614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4157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775225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3308914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920879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1543192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9678295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919806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51520" y="114300"/>
            <a:ext cx="864096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5E91"/>
              </a:buClr>
              <a:buSzPts val="3200"/>
              <a:buFont typeface="Bookman Old Style"/>
              <a:buNone/>
              <a:defRPr sz="3200" b="0" i="0" u="none" strike="noStrike" cap="none">
                <a:solidFill>
                  <a:srgbClr val="005E9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4806446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4025390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898764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981125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8592022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22737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>
  <p:cSld name="Titolo e contenut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79512" y="87474"/>
            <a:ext cx="8712968" cy="75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5E91"/>
              </a:buClr>
              <a:buSzPts val="3200"/>
              <a:buFont typeface="Bookman Old Style"/>
              <a:buNone/>
              <a:defRPr sz="3200" b="0" i="0" u="none" strike="noStrike" cap="none">
                <a:solidFill>
                  <a:srgbClr val="005E9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dgm" idx="2"/>
          </p:nvPr>
        </p:nvSpPr>
        <p:spPr>
          <a:xfrm>
            <a:off x="179512" y="1005576"/>
            <a:ext cx="8712968" cy="367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395536" y="4781706"/>
            <a:ext cx="115212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>
  <p:cSld name="Intestazione sezion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259632" y="2787774"/>
            <a:ext cx="6858000" cy="800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ookman Old Style"/>
              <a:buNone/>
              <a:defRPr sz="3200" b="0" i="0" u="none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904875" y="2736056"/>
            <a:ext cx="7315200" cy="960120"/>
          </a:xfrm>
          <a:prstGeom prst="rect">
            <a:avLst/>
          </a:prstGeom>
          <a:noFill/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904875" y="2736056"/>
            <a:ext cx="228600" cy="960120"/>
          </a:xfrm>
          <a:prstGeom prst="rect">
            <a:avLst/>
          </a:prstGeom>
          <a:solidFill>
            <a:schemeClr val="accent2"/>
          </a:solidFill>
          <a:ln w="95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5E91"/>
              </a:buClr>
              <a:buSzPts val="3200"/>
              <a:buFont typeface="Bookman Old Style"/>
              <a:buNone/>
              <a:defRPr sz="3200" b="0" i="0" u="none" strike="noStrike" cap="none">
                <a:solidFill>
                  <a:srgbClr val="005E9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  <a:defRPr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2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368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48200" y="971550"/>
            <a:ext cx="40417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  <a:defRPr sz="24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20"/>
              <a:buFont typeface="Noto Sans Symbols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368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5940152" y="3273828"/>
            <a:ext cx="116552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3"/>
          </p:nvPr>
        </p:nvSpPr>
        <p:spPr>
          <a:xfrm>
            <a:off x="457200" y="1600200"/>
            <a:ext cx="4038600" cy="302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4"/>
          </p:nvPr>
        </p:nvSpPr>
        <p:spPr>
          <a:xfrm>
            <a:off x="4648200" y="1600200"/>
            <a:ext cx="4038600" cy="302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3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9197A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10123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</p:spPr>
        <p:txBody>
          <a:bodyPr/>
          <a:lstStyle>
            <a:lvl1pPr>
              <a:defRPr sz="1050">
                <a:latin typeface="Calibri" pitchFamily="34" charset="0"/>
                <a:cs typeface="Calibri" pitchFamily="34" charset="0"/>
              </a:defRPr>
            </a:lvl1pPr>
          </a:lstStyle>
          <a:p>
            <a:fld id="{EA7C8D44-3667-46F6-9772-CC52308E2A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24545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179512" y="87474"/>
            <a:ext cx="8712968" cy="756084"/>
          </a:xfrm>
          <a:prstGeom prst="roundRect">
            <a:avLst>
              <a:gd name="adj" fmla="val 25317"/>
            </a:avLst>
          </a:prstGeom>
          <a:solidFill>
            <a:schemeClr val="lt1"/>
          </a:solidFill>
          <a:ln w="19050" cap="flat" cmpd="sng">
            <a:solidFill>
              <a:srgbClr val="E5ECEC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" name="Shape 7"/>
          <p:cNvSpPr/>
          <p:nvPr/>
        </p:nvSpPr>
        <p:spPr>
          <a:xfrm>
            <a:off x="179512" y="4770048"/>
            <a:ext cx="8784976" cy="27003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251520" y="114300"/>
            <a:ext cx="864096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5E91"/>
              </a:buClr>
              <a:buSzPts val="3200"/>
              <a:buFont typeface="Bookman Old Style"/>
              <a:buNone/>
              <a:defRPr sz="3200" b="0" i="0" u="none" strike="noStrike" cap="none">
                <a:solidFill>
                  <a:srgbClr val="005E9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407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▶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959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▶"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5119" algn="l" rtl="0">
              <a:spcBef>
                <a:spcPts val="500"/>
              </a:spcBef>
              <a:spcAft>
                <a:spcPts val="0"/>
              </a:spcAft>
              <a:buClr>
                <a:srgbClr val="BABABA"/>
              </a:buClr>
              <a:buSzPts val="1520"/>
              <a:buFont typeface="Noto Sans Symbol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610" algn="l" rtl="0">
              <a:spcBef>
                <a:spcPts val="400"/>
              </a:spcBef>
              <a:spcAft>
                <a:spcPts val="0"/>
              </a:spcAft>
              <a:buClr>
                <a:srgbClr val="006EAA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9720" algn="l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▶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5275" algn="l" rtl="0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5275" algn="l" rtl="0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▶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85750" algn="l" rtl="0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▶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 rot="5400000">
            <a:off x="312117" y="4840883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395536" y="4781706"/>
            <a:ext cx="1152128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259632" y="1867384"/>
            <a:ext cx="6858000" cy="7429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Bookman Old Style"/>
              <a:buNone/>
            </a:pPr>
            <a:r>
              <a:rPr lang="en-GB" sz="2880" b="1" i="0" u="none" strike="noStrike" cap="none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MICROSERVICES E DOCKER</a:t>
            </a:r>
            <a:endParaRPr sz="2880" b="0" i="0" u="none" strike="noStrike" cap="none" dirty="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187624" y="2814935"/>
            <a:ext cx="6889576" cy="24058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78"/>
              <a:buFont typeface="Noto Sans Symbols"/>
              <a:buNone/>
            </a:pPr>
            <a:r>
              <a:rPr lang="en-GB" sz="1200" dirty="0"/>
              <a:t>Filippo </a:t>
            </a:r>
            <a:r>
              <a:rPr lang="en-GB" sz="1200" dirty="0" err="1"/>
              <a:t>Gaudenzi</a:t>
            </a:r>
            <a:r>
              <a:rPr lang="en-GB" sz="1200" dirty="0"/>
              <a:t> </a:t>
            </a:r>
            <a:r>
              <a:rPr lang="en-GB" sz="1200" b="0" i="0" u="none" strike="noStrike" cap="none" dirty="0">
                <a:solidFill>
                  <a:srgbClr val="005E91"/>
                </a:solidFill>
                <a:sym typeface="Bookman Old Style"/>
              </a:rPr>
              <a:t>– </a:t>
            </a:r>
            <a:r>
              <a:rPr lang="en-GB" sz="1200" b="0" i="0" u="none" strike="noStrike" cap="none" dirty="0" err="1">
                <a:solidFill>
                  <a:srgbClr val="005E91"/>
                </a:solidFill>
                <a:sym typeface="Bookman Old Style"/>
              </a:rPr>
              <a:t>Università</a:t>
            </a:r>
            <a:r>
              <a:rPr lang="en-GB" sz="1200" b="0" i="0" u="none" strike="noStrike" cap="none" dirty="0">
                <a:solidFill>
                  <a:srgbClr val="005E91"/>
                </a:solidFill>
                <a:sym typeface="Bookman Old Style"/>
              </a:rPr>
              <a:t> </a:t>
            </a:r>
            <a:r>
              <a:rPr lang="en-GB" sz="1200" b="0" i="0" u="none" strike="noStrike" cap="none" dirty="0" err="1">
                <a:solidFill>
                  <a:srgbClr val="005E91"/>
                </a:solidFill>
                <a:sym typeface="Bookman Old Style"/>
              </a:rPr>
              <a:t>degli</a:t>
            </a:r>
            <a:r>
              <a:rPr lang="en-GB" sz="1200" b="0" i="0" u="none" strike="noStrike" cap="none" dirty="0">
                <a:solidFill>
                  <a:srgbClr val="005E91"/>
                </a:solidFill>
                <a:sym typeface="Bookman Old Style"/>
              </a:rPr>
              <a:t> </a:t>
            </a:r>
            <a:r>
              <a:rPr lang="en-GB" sz="1200" b="0" i="0" u="none" strike="noStrike" cap="none" dirty="0" err="1">
                <a:solidFill>
                  <a:srgbClr val="005E91"/>
                </a:solidFill>
                <a:sym typeface="Bookman Old Style"/>
              </a:rPr>
              <a:t>Studi</a:t>
            </a:r>
            <a:r>
              <a:rPr lang="en-GB" sz="1200" b="0" i="0" u="none" strike="noStrike" cap="none" dirty="0">
                <a:solidFill>
                  <a:srgbClr val="005E91"/>
                </a:solidFill>
                <a:sym typeface="Bookman Old Style"/>
              </a:rPr>
              <a:t> di Milano</a:t>
            </a:r>
            <a:endParaRPr sz="1200" dirty="0"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1187624" y="3109523"/>
            <a:ext cx="6912768" cy="21602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marR="0" lvl="0" indent="-27432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None/>
            </a:pPr>
            <a:r>
              <a:rPr lang="en-GB" sz="1400" b="0" i="0" u="none" strike="noStrike" cap="none" dirty="0">
                <a:solidFill>
                  <a:srgbClr val="515A6C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DEMM</a:t>
            </a:r>
            <a:endParaRPr sz="1400" b="0" i="0" u="none" strike="noStrike" cap="none" dirty="0">
              <a:solidFill>
                <a:srgbClr val="515A6C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125" y="3379550"/>
            <a:ext cx="1647275" cy="13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4">
            <a:alphaModFix/>
          </a:blip>
          <a:srcRect l="16591" r="16671"/>
          <a:stretch/>
        </p:blipFill>
        <p:spPr>
          <a:xfrm>
            <a:off x="7177498" y="3642975"/>
            <a:ext cx="1032476" cy="10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727B0B0-F858-43FC-A7C6-14926F37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it-IT" dirty="0"/>
              <a:t>Comandi base per container</a:t>
            </a:r>
            <a:endParaRPr lang="en-GB" dirty="0"/>
          </a:p>
          <a:p>
            <a:pPr lvl="1" fontAlgn="base"/>
            <a:r>
              <a:rPr lang="en-GB" dirty="0"/>
              <a:t>#docker create ­// </a:t>
            </a:r>
            <a:r>
              <a:rPr lang="en-GB" dirty="0" err="1"/>
              <a:t>crea</a:t>
            </a:r>
            <a:r>
              <a:rPr lang="en-GB" dirty="0"/>
              <a:t> un container (ma non lo fa </a:t>
            </a:r>
            <a:r>
              <a:rPr lang="en-GB" dirty="0" err="1"/>
              <a:t>partire</a:t>
            </a:r>
            <a:r>
              <a:rPr lang="en-GB" dirty="0"/>
              <a:t>)</a:t>
            </a:r>
          </a:p>
          <a:p>
            <a:pPr lvl="1" fontAlgn="base"/>
            <a:r>
              <a:rPr lang="en-GB" dirty="0"/>
              <a:t>#docker run ­ //</a:t>
            </a:r>
            <a:r>
              <a:rPr lang="en-GB" dirty="0" err="1"/>
              <a:t>crea</a:t>
            </a:r>
            <a:r>
              <a:rPr lang="en-GB" dirty="0"/>
              <a:t> e </a:t>
            </a:r>
            <a:r>
              <a:rPr lang="en-GB" dirty="0" err="1"/>
              <a:t>avvia</a:t>
            </a:r>
            <a:r>
              <a:rPr lang="en-GB" dirty="0"/>
              <a:t> un container</a:t>
            </a:r>
          </a:p>
          <a:p>
            <a:pPr lvl="1" fontAlgn="base"/>
            <a:r>
              <a:rPr lang="en-GB" dirty="0"/>
              <a:t>#docker stop ­ //</a:t>
            </a:r>
            <a:r>
              <a:rPr lang="en-GB" dirty="0" err="1"/>
              <a:t>ferma</a:t>
            </a:r>
            <a:r>
              <a:rPr lang="en-GB" dirty="0"/>
              <a:t> un container</a:t>
            </a:r>
          </a:p>
          <a:p>
            <a:pPr lvl="1" fontAlgn="base"/>
            <a:r>
              <a:rPr lang="en-GB" dirty="0"/>
              <a:t>#docker start ­ //</a:t>
            </a:r>
            <a:r>
              <a:rPr lang="en-GB" dirty="0" err="1"/>
              <a:t>avvia</a:t>
            </a:r>
            <a:r>
              <a:rPr lang="en-GB" dirty="0"/>
              <a:t> un container</a:t>
            </a:r>
          </a:p>
          <a:p>
            <a:pPr lvl="1" fontAlgn="base"/>
            <a:r>
              <a:rPr lang="en-GB" dirty="0"/>
              <a:t>#docker restart ­ //</a:t>
            </a:r>
            <a:r>
              <a:rPr lang="en-GB" dirty="0" err="1"/>
              <a:t>riavvia</a:t>
            </a:r>
            <a:r>
              <a:rPr lang="en-GB" dirty="0"/>
              <a:t> un container</a:t>
            </a:r>
          </a:p>
          <a:p>
            <a:pPr lvl="1" fontAlgn="base"/>
            <a:r>
              <a:rPr lang="en-GB" dirty="0"/>
              <a:t>#docker </a:t>
            </a:r>
            <a:r>
              <a:rPr lang="en-GB" dirty="0" err="1"/>
              <a:t>rm</a:t>
            </a:r>
            <a:r>
              <a:rPr lang="en-GB" dirty="0"/>
              <a:t> ­ //</a:t>
            </a:r>
            <a:r>
              <a:rPr lang="en-GB" dirty="0" err="1"/>
              <a:t>rimuove</a:t>
            </a:r>
            <a:r>
              <a:rPr lang="en-GB" dirty="0"/>
              <a:t> un container</a:t>
            </a:r>
          </a:p>
          <a:p>
            <a:pPr lvl="1" fontAlgn="base"/>
            <a:r>
              <a:rPr lang="en-GB" dirty="0"/>
              <a:t>#docker kill ­ //</a:t>
            </a:r>
            <a:r>
              <a:rPr lang="en-GB" dirty="0" err="1"/>
              <a:t>manda</a:t>
            </a:r>
            <a:r>
              <a:rPr lang="en-GB" dirty="0"/>
              <a:t> SIGKILL al container</a:t>
            </a:r>
          </a:p>
          <a:p>
            <a:pPr lvl="1" fontAlgn="base"/>
            <a:r>
              <a:rPr lang="en-GB" dirty="0"/>
              <a:t>#docker attach ­ //</a:t>
            </a:r>
            <a:r>
              <a:rPr lang="en-GB" dirty="0" err="1"/>
              <a:t>connette</a:t>
            </a:r>
            <a:r>
              <a:rPr lang="en-GB" dirty="0"/>
              <a:t> ad un container in </a:t>
            </a:r>
            <a:r>
              <a:rPr lang="en-GB" dirty="0" err="1"/>
              <a:t>esecuzione</a:t>
            </a:r>
            <a:endParaRPr lang="en-GB" dirty="0"/>
          </a:p>
          <a:p>
            <a:pPr lvl="1" fontAlgn="base"/>
            <a:r>
              <a:rPr lang="en-GB" dirty="0"/>
              <a:t>#docker wait ­ //</a:t>
            </a:r>
            <a:r>
              <a:rPr lang="en-GB" dirty="0" err="1"/>
              <a:t>aspetta</a:t>
            </a:r>
            <a:r>
              <a:rPr lang="en-GB" dirty="0"/>
              <a:t> </a:t>
            </a:r>
            <a:r>
              <a:rPr lang="en-GB" dirty="0" err="1"/>
              <a:t>finche</a:t>
            </a:r>
            <a:r>
              <a:rPr lang="en-GB" dirty="0"/>
              <a:t>̀ </a:t>
            </a:r>
            <a:r>
              <a:rPr lang="en-GB" dirty="0" err="1"/>
              <a:t>il</a:t>
            </a:r>
            <a:r>
              <a:rPr lang="en-GB" dirty="0"/>
              <a:t> container non </a:t>
            </a:r>
            <a:r>
              <a:rPr lang="en-GB" dirty="0" err="1"/>
              <a:t>termina</a:t>
            </a:r>
            <a:endParaRPr lang="en-GB" dirty="0"/>
          </a:p>
          <a:p>
            <a:pPr lvl="1" fontAlgn="base"/>
            <a:r>
              <a:rPr lang="en-GB" dirty="0"/>
              <a:t>#docker exec ­ //</a:t>
            </a:r>
            <a:r>
              <a:rPr lang="en-GB" dirty="0" err="1"/>
              <a:t>esegue</a:t>
            </a:r>
            <a:r>
              <a:rPr lang="en-GB" dirty="0"/>
              <a:t> un </a:t>
            </a:r>
            <a:r>
              <a:rPr lang="en-GB" dirty="0" err="1"/>
              <a:t>comando</a:t>
            </a:r>
            <a:r>
              <a:rPr lang="en-GB" dirty="0"/>
              <a:t> in un container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D0B459-A3CB-48F3-BCF8-EE46A7D1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fondamenti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03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9D8923C-86B1-4A08-B055-191935776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it-IT" b="1" dirty="0"/>
              <a:t>Volume:</a:t>
            </a:r>
            <a:r>
              <a:rPr lang="it-IT" dirty="0"/>
              <a:t> ​</a:t>
            </a:r>
            <a:r>
              <a:rPr lang="it-IT" dirty="0" err="1"/>
              <a:t>storage</a:t>
            </a:r>
            <a:r>
              <a:rPr lang="it-IT" dirty="0"/>
              <a:t> accessibile al container</a:t>
            </a:r>
          </a:p>
          <a:p>
            <a:pPr lvl="1" fontAlgn="base"/>
            <a:r>
              <a:rPr lang="it-IT" dirty="0"/>
              <a:t>Facile backup o migrare</a:t>
            </a:r>
          </a:p>
          <a:p>
            <a:pPr lvl="1" fontAlgn="base"/>
            <a:r>
              <a:rPr lang="it-IT" dirty="0"/>
              <a:t>Si possono gestire con Docker CLI</a:t>
            </a:r>
          </a:p>
          <a:p>
            <a:pPr lvl="1" fontAlgn="base"/>
            <a:r>
              <a:rPr lang="it-IT" dirty="0"/>
              <a:t>Condividere tra più container</a:t>
            </a:r>
          </a:p>
          <a:p>
            <a:pPr lvl="1" fontAlgn="base"/>
            <a:endParaRPr lang="it-IT" dirty="0"/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F960533-6E05-4276-90D4-D2EB232C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fondamenti: volume</a:t>
            </a:r>
            <a:endParaRPr lang="en-GB" dirty="0"/>
          </a:p>
        </p:txBody>
      </p:sp>
      <p:pic>
        <p:nvPicPr>
          <p:cNvPr id="3074" name="Picture 2" descr="volumes on the Docker host">
            <a:extLst>
              <a:ext uri="{FF2B5EF4-FFF2-40B4-BE49-F238E27FC236}">
                <a16:creationId xmlns:a16="http://schemas.microsoft.com/office/drawing/2014/main" id="{F370F8B1-9BE4-44DD-BECD-99FD7F0BF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17745"/>
            <a:ext cx="3586163" cy="182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9D8923C-86B1-4A08-B055-191935776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Comandi base</a:t>
            </a:r>
          </a:p>
          <a:p>
            <a:pPr lvl="1"/>
            <a:r>
              <a:rPr lang="it-IT" dirty="0"/>
              <a:t>#</a:t>
            </a:r>
            <a:r>
              <a:rPr lang="it-IT" dirty="0" err="1"/>
              <a:t>docker</a:t>
            </a:r>
            <a:r>
              <a:rPr lang="it-IT" dirty="0"/>
              <a:t> volume create </a:t>
            </a:r>
            <a:r>
              <a:rPr lang="it-IT" dirty="0" err="1"/>
              <a:t>my-vol</a:t>
            </a:r>
            <a:r>
              <a:rPr lang="it-IT" dirty="0"/>
              <a:t> //crea il volume</a:t>
            </a:r>
          </a:p>
          <a:p>
            <a:pPr lvl="1"/>
            <a:r>
              <a:rPr lang="it-IT" dirty="0"/>
              <a:t>#</a:t>
            </a:r>
            <a:r>
              <a:rPr lang="it-IT" dirty="0" err="1"/>
              <a:t>docker</a:t>
            </a:r>
            <a:r>
              <a:rPr lang="it-IT" dirty="0"/>
              <a:t> volume </a:t>
            </a:r>
            <a:r>
              <a:rPr lang="it-IT" dirty="0" err="1"/>
              <a:t>ls</a:t>
            </a:r>
            <a:r>
              <a:rPr lang="it-IT" dirty="0"/>
              <a:t> //lista i volumi</a:t>
            </a:r>
          </a:p>
          <a:p>
            <a:pPr lvl="1"/>
            <a:r>
              <a:rPr lang="it-IT" dirty="0"/>
              <a:t>#</a:t>
            </a:r>
            <a:r>
              <a:rPr lang="it-IT" dirty="0" err="1"/>
              <a:t>docker</a:t>
            </a:r>
            <a:r>
              <a:rPr lang="it-IT" dirty="0"/>
              <a:t> volume </a:t>
            </a:r>
            <a:r>
              <a:rPr lang="it-IT" dirty="0" err="1"/>
              <a:t>inspect</a:t>
            </a:r>
            <a:r>
              <a:rPr lang="it-IT" dirty="0"/>
              <a:t> </a:t>
            </a:r>
            <a:r>
              <a:rPr lang="it-IT" dirty="0" err="1"/>
              <a:t>my-vol</a:t>
            </a:r>
            <a:r>
              <a:rPr lang="it-IT" dirty="0"/>
              <a:t> //ispezione un volume</a:t>
            </a:r>
          </a:p>
          <a:p>
            <a:pPr lvl="1"/>
            <a:r>
              <a:rPr lang="it-IT" dirty="0"/>
              <a:t>#</a:t>
            </a:r>
            <a:r>
              <a:rPr lang="it-IT" dirty="0" err="1"/>
              <a:t>docker</a:t>
            </a:r>
            <a:r>
              <a:rPr lang="it-IT" dirty="0"/>
              <a:t> volume </a:t>
            </a:r>
            <a:r>
              <a:rPr lang="it-IT" dirty="0" err="1"/>
              <a:t>rm</a:t>
            </a:r>
            <a:r>
              <a:rPr lang="it-IT" dirty="0"/>
              <a:t> </a:t>
            </a:r>
            <a:r>
              <a:rPr lang="it-IT" dirty="0" err="1"/>
              <a:t>my-vol</a:t>
            </a:r>
            <a:r>
              <a:rPr lang="it-IT" dirty="0"/>
              <a:t> //rimuove un volume</a:t>
            </a:r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F960533-6E05-4276-90D4-D2EB232C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fondamenti: volume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28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9D8923C-86B1-4A08-B055-191935776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it-IT" b="1" dirty="0" err="1"/>
              <a:t>Dockerfile</a:t>
            </a:r>
            <a:r>
              <a:rPr lang="it-IT" dirty="0"/>
              <a:t>​: script descrittore per creare una image</a:t>
            </a:r>
          </a:p>
          <a:p>
            <a:pPr lvl="1" fontAlgn="base"/>
            <a:r>
              <a:rPr lang="it-IT" dirty="0"/>
              <a:t>script che permette la creazione di una image</a:t>
            </a:r>
          </a:p>
          <a:p>
            <a:pPr lvl="1" fontAlgn="base"/>
            <a:r>
              <a:rPr lang="it-IT" dirty="0"/>
              <a:t>ogni istruzione crea un </a:t>
            </a:r>
            <a:r>
              <a:rPr lang="it-IT" dirty="0" err="1"/>
              <a:t>layer</a:t>
            </a:r>
            <a:endParaRPr lang="it-IT" dirty="0"/>
          </a:p>
          <a:p>
            <a:pPr lvl="1" fontAlgn="base"/>
            <a:endParaRPr lang="it-IT" dirty="0"/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F960533-6E05-4276-90D4-D2EB232C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fondamenti: </a:t>
            </a:r>
            <a:r>
              <a:rPr lang="it-IT" dirty="0" err="1"/>
              <a:t>dockerfile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05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Installare </a:t>
            </a:r>
            <a:r>
              <a:rPr lang="it-IT" dirty="0" err="1"/>
              <a:t>docker</a:t>
            </a:r>
            <a:endParaRPr lang="it-IT" dirty="0"/>
          </a:p>
          <a:p>
            <a:pPr lvl="1"/>
            <a:r>
              <a:rPr lang="it-IT" dirty="0"/>
              <a:t># </a:t>
            </a:r>
            <a:r>
              <a:rPr lang="it-IT" dirty="0" err="1"/>
              <a:t>apt-get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…</a:t>
            </a:r>
          </a:p>
          <a:p>
            <a:r>
              <a:rPr lang="it-IT" dirty="0"/>
              <a:t>Prima esecuzione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hello-world</a:t>
            </a:r>
          </a:p>
          <a:p>
            <a:pPr lvl="2"/>
            <a:r>
              <a:rPr lang="en-US" dirty="0"/>
              <a:t>Unable to find image '</a:t>
            </a:r>
            <a:r>
              <a:rPr lang="en-US" dirty="0" err="1"/>
              <a:t>hello-world:latest</a:t>
            </a:r>
            <a:r>
              <a:rPr lang="en-US" dirty="0"/>
              <a:t>' locally</a:t>
            </a:r>
          </a:p>
          <a:p>
            <a:pPr lvl="2"/>
            <a:r>
              <a:rPr lang="en-US" dirty="0"/>
              <a:t>latest: Pulling from library/hello-world</a:t>
            </a:r>
          </a:p>
          <a:p>
            <a:pPr lvl="2"/>
            <a:r>
              <a:rPr lang="en-US" dirty="0"/>
              <a:t>78445dd45222: Pull complete</a:t>
            </a:r>
          </a:p>
          <a:p>
            <a:pPr lvl="2"/>
            <a:r>
              <a:rPr lang="en-US" dirty="0"/>
              <a:t>Digest: sha256:c5515758d4c5e1e838e9cd307f6c6a0d620b5e07e6f927b07d05f6d12a1ac8d7</a:t>
            </a:r>
          </a:p>
          <a:p>
            <a:pPr lvl="2"/>
            <a:r>
              <a:rPr lang="en-US" dirty="0"/>
              <a:t>Status: Downloaded newer image for </a:t>
            </a:r>
            <a:r>
              <a:rPr lang="en-US" dirty="0" err="1"/>
              <a:t>hello-world:latest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Hello from Docker!</a:t>
            </a:r>
          </a:p>
          <a:p>
            <a:pPr lvl="2"/>
            <a:r>
              <a:rPr lang="en-US" dirty="0"/>
              <a:t>This message shows that your installation appears to be working correctly.</a:t>
            </a:r>
          </a:p>
          <a:p>
            <a:pPr lvl="2"/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uso di </a:t>
            </a:r>
            <a:r>
              <a:rPr lang="it-IT" dirty="0" err="1"/>
              <a:t>Docker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740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Immagini </a:t>
            </a:r>
            <a:r>
              <a:rPr lang="it-IT" dirty="0" err="1"/>
              <a:t>docker</a:t>
            </a:r>
            <a:endParaRPr lang="it-IT" dirty="0"/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image </a:t>
            </a:r>
            <a:r>
              <a:rPr lang="it-IT" dirty="0" err="1"/>
              <a:t>ls</a:t>
            </a:r>
            <a:endParaRPr lang="it-IT" dirty="0"/>
          </a:p>
          <a:p>
            <a:pPr lvl="2"/>
            <a:r>
              <a:rPr lang="en-US" sz="1350" dirty="0"/>
              <a:t>REPOSITORY          TAG                 IMAGE ID            CREATED             SIZE</a:t>
            </a:r>
          </a:p>
          <a:p>
            <a:pPr lvl="2"/>
            <a:r>
              <a:rPr lang="en-US" sz="1350" dirty="0"/>
              <a:t>hello-world         latest              48b5124b2768        6 weeks ago         1.84 kB</a:t>
            </a:r>
          </a:p>
          <a:p>
            <a:pPr lvl="1"/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–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ubuntu</a:t>
            </a:r>
            <a:r>
              <a:rPr lang="it-IT" dirty="0"/>
              <a:t> </a:t>
            </a:r>
            <a:r>
              <a:rPr lang="it-IT" dirty="0" err="1"/>
              <a:t>bash</a:t>
            </a:r>
            <a:endParaRPr lang="it-IT" dirty="0"/>
          </a:p>
          <a:p>
            <a:pPr lvl="2"/>
            <a:r>
              <a:rPr lang="it-IT" dirty="0"/>
              <a:t>root@8668e1190372:/#</a:t>
            </a:r>
          </a:p>
          <a:p>
            <a:pPr lvl="2"/>
            <a:r>
              <a:rPr lang="it-IT" dirty="0"/>
              <a:t>root@8668e1190372:/# </a:t>
            </a:r>
            <a:r>
              <a:rPr lang="it-IT" dirty="0" err="1"/>
              <a:t>curl</a:t>
            </a:r>
            <a:r>
              <a:rPr lang="it-IT" dirty="0"/>
              <a:t> </a:t>
            </a:r>
            <a:r>
              <a:rPr lang="it-IT" dirty="0" err="1"/>
              <a:t>wttr.in</a:t>
            </a:r>
            <a:r>
              <a:rPr lang="it-IT" dirty="0"/>
              <a:t> </a:t>
            </a:r>
          </a:p>
          <a:p>
            <a:pPr lvl="2"/>
            <a:r>
              <a:rPr lang="it-IT" dirty="0" err="1"/>
              <a:t>Bash</a:t>
            </a:r>
            <a:r>
              <a:rPr lang="it-IT" dirty="0"/>
              <a:t>: </a:t>
            </a:r>
            <a:r>
              <a:rPr lang="it-IT" dirty="0" err="1"/>
              <a:t>curl</a:t>
            </a:r>
            <a:r>
              <a:rPr lang="it-IT" dirty="0"/>
              <a:t>: </a:t>
            </a:r>
            <a:r>
              <a:rPr lang="it-IT" dirty="0" err="1"/>
              <a:t>command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found</a:t>
            </a:r>
            <a:endParaRPr lang="it-IT" dirty="0"/>
          </a:p>
          <a:p>
            <a:pPr lvl="2"/>
            <a:r>
              <a:rPr lang="it-IT" dirty="0"/>
              <a:t>#Posso installarlo</a:t>
            </a:r>
          </a:p>
          <a:p>
            <a:pPr lvl="1"/>
            <a:r>
              <a:rPr lang="it-IT" dirty="0"/>
              <a:t>Cambiare il container non ha effetto sugli altri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ps</a:t>
            </a:r>
            <a:r>
              <a:rPr lang="it-IT" dirty="0"/>
              <a:t> –a</a:t>
            </a:r>
          </a:p>
          <a:p>
            <a:pPr lvl="2"/>
            <a:r>
              <a:rPr lang="it-IT" sz="825" dirty="0"/>
              <a:t>CONTAINER ID        IMAGE               COMMAND             CREATED             STATUS                          PORTS               NAMES</a:t>
            </a:r>
          </a:p>
          <a:p>
            <a:pPr lvl="2"/>
            <a:r>
              <a:rPr lang="it-IT" sz="825" dirty="0"/>
              <a:t>49cb0cb4ea22        </a:t>
            </a:r>
            <a:r>
              <a:rPr lang="it-IT" sz="825" dirty="0" err="1"/>
              <a:t>ubuntu</a:t>
            </a:r>
            <a:r>
              <a:rPr lang="it-IT" sz="825" dirty="0"/>
              <a:t>              "</a:t>
            </a:r>
            <a:r>
              <a:rPr lang="it-IT" sz="825" dirty="0" err="1"/>
              <a:t>bash</a:t>
            </a:r>
            <a:r>
              <a:rPr lang="it-IT" sz="825" dirty="0"/>
              <a:t>"              2 minutes ago       </a:t>
            </a:r>
            <a:r>
              <a:rPr lang="it-IT" sz="825" dirty="0" err="1"/>
              <a:t>Exited</a:t>
            </a:r>
            <a:r>
              <a:rPr lang="it-IT" sz="825" dirty="0"/>
              <a:t> (0) </a:t>
            </a:r>
            <a:r>
              <a:rPr lang="it-IT" sz="825" dirty="0" err="1"/>
              <a:t>About</a:t>
            </a:r>
            <a:r>
              <a:rPr lang="it-IT" sz="825" dirty="0"/>
              <a:t> a minute ago                       </a:t>
            </a:r>
            <a:r>
              <a:rPr lang="it-IT" sz="825" dirty="0" err="1"/>
              <a:t>gracious_poitras</a:t>
            </a:r>
            <a:endParaRPr lang="it-IT" sz="825" dirty="0"/>
          </a:p>
          <a:p>
            <a:pPr lvl="2"/>
            <a:r>
              <a:rPr lang="it-IT" sz="825" dirty="0"/>
              <a:t>8668e1190372        </a:t>
            </a:r>
            <a:r>
              <a:rPr lang="it-IT" sz="825" dirty="0" err="1"/>
              <a:t>ubuntu</a:t>
            </a:r>
            <a:r>
              <a:rPr lang="it-IT" sz="825" dirty="0"/>
              <a:t>              "</a:t>
            </a:r>
            <a:r>
              <a:rPr lang="it-IT" sz="825" dirty="0" err="1"/>
              <a:t>bash</a:t>
            </a:r>
            <a:r>
              <a:rPr lang="it-IT" sz="825" dirty="0"/>
              <a:t>"              10 minutes ago      </a:t>
            </a:r>
            <a:r>
              <a:rPr lang="it-IT" sz="825" dirty="0" err="1"/>
              <a:t>Exited</a:t>
            </a:r>
            <a:r>
              <a:rPr lang="it-IT" sz="825" dirty="0"/>
              <a:t> (130) 2 minutes ago                          </a:t>
            </a:r>
            <a:r>
              <a:rPr lang="it-IT" sz="825" dirty="0" err="1"/>
              <a:t>eager_sammet</a:t>
            </a:r>
            <a:endParaRPr lang="it-IT" sz="825" dirty="0"/>
          </a:p>
          <a:p>
            <a:pPr lvl="2"/>
            <a:r>
              <a:rPr lang="it-IT" sz="825" dirty="0"/>
              <a:t>ce5b01d34f6d        hello-world         "/hello"            </a:t>
            </a:r>
            <a:r>
              <a:rPr lang="it-IT" sz="825" dirty="0" err="1"/>
              <a:t>About</a:t>
            </a:r>
            <a:r>
              <a:rPr lang="it-IT" sz="825" dirty="0"/>
              <a:t> an hour ago   </a:t>
            </a:r>
            <a:r>
              <a:rPr lang="it-IT" sz="825" dirty="0" err="1"/>
              <a:t>Exited</a:t>
            </a:r>
            <a:r>
              <a:rPr lang="it-IT" sz="825" dirty="0"/>
              <a:t> (0) </a:t>
            </a:r>
            <a:r>
              <a:rPr lang="it-IT" sz="825" dirty="0" err="1"/>
              <a:t>About</a:t>
            </a:r>
            <a:r>
              <a:rPr lang="it-IT" sz="825" dirty="0"/>
              <a:t> an hour ago                        </a:t>
            </a:r>
            <a:r>
              <a:rPr lang="it-IT" sz="825" dirty="0" err="1"/>
              <a:t>agitated_engelbart</a:t>
            </a:r>
            <a:endParaRPr lang="it-IT" sz="825" dirty="0"/>
          </a:p>
          <a:p>
            <a:pPr lvl="2"/>
            <a:endParaRPr lang="it-IT" dirty="0"/>
          </a:p>
          <a:p>
            <a:pPr lvl="2"/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uso di </a:t>
            </a:r>
            <a:r>
              <a:rPr lang="it-IT" dirty="0" err="1"/>
              <a:t>Docker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5651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/>
              <a:t>Docker</a:t>
            </a:r>
            <a:r>
              <a:rPr lang="it-IT" dirty="0"/>
              <a:t> in background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–d </a:t>
            </a:r>
            <a:r>
              <a:rPr lang="it-IT" dirty="0" err="1"/>
              <a:t>nginx</a:t>
            </a:r>
            <a:endParaRPr lang="it-IT" dirty="0"/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ps</a:t>
            </a:r>
            <a:endParaRPr lang="it-IT" dirty="0"/>
          </a:p>
          <a:p>
            <a:pPr lvl="2"/>
            <a:r>
              <a:rPr lang="en-US" sz="788" dirty="0"/>
              <a:t>CONTAINER ID        IMAGE               COMMAND                  CREATED             STATUS              PORTS               NAMES</a:t>
            </a:r>
          </a:p>
          <a:p>
            <a:pPr lvl="2"/>
            <a:r>
              <a:rPr lang="en-US" sz="788" dirty="0"/>
              <a:t>a809ef99bd31        </a:t>
            </a:r>
            <a:r>
              <a:rPr lang="en-US" sz="788" dirty="0" err="1"/>
              <a:t>nginx</a:t>
            </a:r>
            <a:r>
              <a:rPr lang="en-US" sz="788" dirty="0"/>
              <a:t>               "</a:t>
            </a:r>
            <a:r>
              <a:rPr lang="en-US" sz="788" dirty="0" err="1"/>
              <a:t>nginx</a:t>
            </a:r>
            <a:r>
              <a:rPr lang="en-US" sz="788" dirty="0"/>
              <a:t> -g 'daemon ..."   54 seconds ago      Up 53 seconds       80/</a:t>
            </a:r>
            <a:r>
              <a:rPr lang="en-US" sz="788" dirty="0" err="1"/>
              <a:t>tcp</a:t>
            </a:r>
            <a:r>
              <a:rPr lang="en-US" sz="788" dirty="0"/>
              <a:t>, 443/</a:t>
            </a:r>
            <a:r>
              <a:rPr lang="en-US" sz="788" dirty="0" err="1"/>
              <a:t>tcp</a:t>
            </a:r>
            <a:r>
              <a:rPr lang="en-US" sz="788" dirty="0"/>
              <a:t>     </a:t>
            </a:r>
            <a:r>
              <a:rPr lang="en-US" sz="788" dirty="0" err="1"/>
              <a:t>boring_stallman</a:t>
            </a:r>
            <a:endParaRPr lang="en-US" sz="788" dirty="0"/>
          </a:p>
          <a:p>
            <a:pPr lvl="1"/>
            <a:r>
              <a:rPr lang="it-IT" dirty="0" err="1"/>
              <a:t>curl</a:t>
            </a:r>
            <a:r>
              <a:rPr lang="it-IT" dirty="0"/>
              <a:t> localhost:80</a:t>
            </a:r>
          </a:p>
          <a:p>
            <a:pPr lvl="2"/>
            <a:r>
              <a:rPr lang="it-IT" dirty="0"/>
              <a:t>Fallisce perché il container è isolato e </a:t>
            </a:r>
            <a:r>
              <a:rPr lang="it-IT" dirty="0" err="1"/>
              <a:t>nginx</a:t>
            </a:r>
            <a:r>
              <a:rPr lang="it-IT" dirty="0"/>
              <a:t> è dentro il container</a:t>
            </a:r>
          </a:p>
          <a:p>
            <a:pPr lvl="2"/>
            <a:r>
              <a:rPr lang="it-IT" dirty="0"/>
              <a:t>Dobbiamo connettere il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con il </a:t>
            </a:r>
            <a:r>
              <a:rPr lang="it-IT" dirty="0" err="1"/>
              <a:t>docker</a:t>
            </a:r>
            <a:r>
              <a:rPr lang="it-IT" dirty="0"/>
              <a:t> container</a:t>
            </a:r>
          </a:p>
          <a:p>
            <a:pPr lvl="3"/>
            <a:r>
              <a:rPr lang="it-IT" dirty="0"/>
              <a:t>Container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mapping</a:t>
            </a:r>
            <a:endParaRPr lang="it-IT" dirty="0"/>
          </a:p>
          <a:p>
            <a:pPr lvl="3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–d –p 8080:80 </a:t>
            </a:r>
            <a:r>
              <a:rPr lang="it-IT" dirty="0" err="1"/>
              <a:t>nginx</a:t>
            </a:r>
            <a:endParaRPr lang="it-IT" dirty="0"/>
          </a:p>
          <a:p>
            <a:pPr lvl="3"/>
            <a:r>
              <a:rPr lang="it-IT" dirty="0"/>
              <a:t># </a:t>
            </a:r>
            <a:r>
              <a:rPr lang="it-IT" dirty="0" err="1"/>
              <a:t>curl</a:t>
            </a:r>
            <a:r>
              <a:rPr lang="it-IT" dirty="0"/>
              <a:t> 127.0.0.1:8080</a:t>
            </a:r>
          </a:p>
          <a:p>
            <a:pPr lvl="3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–d –P </a:t>
            </a:r>
            <a:r>
              <a:rPr lang="it-IT" dirty="0" err="1"/>
              <a:t>nginx</a:t>
            </a:r>
            <a:endParaRPr lang="it-IT" dirty="0"/>
          </a:p>
          <a:p>
            <a:pPr lvl="4"/>
            <a:r>
              <a:rPr lang="it-IT" sz="788" dirty="0"/>
              <a:t>CONTAINER ID        IMAGE               COMMAND                  CREATED             STATUS              PORTS                                           NAMES</a:t>
            </a:r>
          </a:p>
          <a:p>
            <a:pPr marL="857250" lvl="4" indent="0">
              <a:buNone/>
            </a:pPr>
            <a:r>
              <a:rPr lang="it-IT" sz="788" dirty="0"/>
              <a:t>9d9f8d5d6cac        </a:t>
            </a:r>
            <a:r>
              <a:rPr lang="it-IT" sz="788" dirty="0" err="1"/>
              <a:t>nginx</a:t>
            </a:r>
            <a:r>
              <a:rPr lang="it-IT" sz="788" dirty="0"/>
              <a:t>               "</a:t>
            </a:r>
            <a:r>
              <a:rPr lang="it-IT" sz="788" dirty="0" err="1"/>
              <a:t>nginx</a:t>
            </a:r>
            <a:r>
              <a:rPr lang="it-IT" sz="788" dirty="0"/>
              <a:t> -g '</a:t>
            </a:r>
            <a:r>
              <a:rPr lang="it-IT" sz="788" dirty="0" err="1"/>
              <a:t>daemon</a:t>
            </a:r>
            <a:r>
              <a:rPr lang="it-IT" sz="788" dirty="0"/>
              <a:t> ..."   6 </a:t>
            </a:r>
            <a:r>
              <a:rPr lang="it-IT" sz="788" dirty="0" err="1"/>
              <a:t>seconds</a:t>
            </a:r>
            <a:r>
              <a:rPr lang="it-IT" sz="788" dirty="0"/>
              <a:t> ago       Up 6 </a:t>
            </a:r>
            <a:r>
              <a:rPr lang="it-IT" sz="788" dirty="0" err="1"/>
              <a:t>seconds</a:t>
            </a:r>
            <a:r>
              <a:rPr lang="it-IT" sz="788" dirty="0"/>
              <a:t>        0.0.0.0:32769-&gt;80/</a:t>
            </a:r>
            <a:r>
              <a:rPr lang="it-IT" sz="788" dirty="0" err="1"/>
              <a:t>tcp</a:t>
            </a:r>
            <a:r>
              <a:rPr lang="it-IT" sz="788" dirty="0"/>
              <a:t>, 0.0.0.0:32768-&gt;443/</a:t>
            </a:r>
            <a:r>
              <a:rPr lang="it-IT" sz="788" dirty="0" err="1"/>
              <a:t>tcp</a:t>
            </a:r>
            <a:r>
              <a:rPr lang="it-IT" sz="788" dirty="0"/>
              <a:t>   </a:t>
            </a:r>
            <a:r>
              <a:rPr lang="it-IT" sz="788" dirty="0" err="1"/>
              <a:t>quirky_mahavira</a:t>
            </a:r>
            <a:endParaRPr lang="it-IT" sz="788" dirty="0"/>
          </a:p>
          <a:p>
            <a:pPr lvl="3"/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uso di </a:t>
            </a:r>
            <a:r>
              <a:rPr lang="it-IT" dirty="0" err="1"/>
              <a:t>Docker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2005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Stoppare container</a:t>
            </a:r>
            <a:endParaRPr lang="it-IT" sz="563" dirty="0"/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stop $(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ps</a:t>
            </a:r>
            <a:r>
              <a:rPr lang="it-IT" dirty="0"/>
              <a:t> –</a:t>
            </a:r>
            <a:r>
              <a:rPr lang="it-IT" dirty="0" err="1"/>
              <a:t>aq</a:t>
            </a:r>
            <a:r>
              <a:rPr lang="it-IT" dirty="0"/>
              <a:t>)</a:t>
            </a:r>
          </a:p>
          <a:p>
            <a:r>
              <a:rPr lang="it-IT" dirty="0"/>
              <a:t>Rimuovere immagini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rm</a:t>
            </a:r>
            <a:r>
              <a:rPr lang="it-IT" dirty="0"/>
              <a:t> $(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ps</a:t>
            </a:r>
            <a:r>
              <a:rPr lang="it-IT" dirty="0"/>
              <a:t> -</a:t>
            </a:r>
            <a:r>
              <a:rPr lang="it-IT" dirty="0" err="1"/>
              <a:t>aq</a:t>
            </a:r>
            <a:r>
              <a:rPr lang="it-IT" dirty="0"/>
              <a:t>)</a:t>
            </a:r>
          </a:p>
          <a:p>
            <a:r>
              <a:rPr lang="it-IT" dirty="0"/>
              <a:t>Connettere container (seconda strategia)</a:t>
            </a:r>
          </a:p>
          <a:p>
            <a:pPr lvl="1"/>
            <a:r>
              <a:rPr lang="it-IT" dirty="0" err="1"/>
              <a:t>Docker</a:t>
            </a:r>
            <a:r>
              <a:rPr lang="it-IT" dirty="0"/>
              <a:t> ha un </a:t>
            </a:r>
            <a:r>
              <a:rPr lang="it-IT" dirty="0" err="1"/>
              <a:t>layer</a:t>
            </a:r>
            <a:r>
              <a:rPr lang="it-IT" dirty="0"/>
              <a:t> che gestisce la rete molto complesso e potente.</a:t>
            </a:r>
          </a:p>
          <a:p>
            <a:pPr lvl="1"/>
            <a:r>
              <a:rPr lang="it-IT" dirty="0"/>
              <a:t>Nominiamo i container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-d --</a:t>
            </a:r>
            <a:r>
              <a:rPr lang="it-IT" dirty="0" err="1"/>
              <a:t>name</a:t>
            </a:r>
            <a:r>
              <a:rPr lang="it-IT" dirty="0"/>
              <a:t> test-server </a:t>
            </a:r>
            <a:r>
              <a:rPr lang="it-IT" dirty="0" err="1"/>
              <a:t>nginx</a:t>
            </a:r>
            <a:endParaRPr lang="it-IT" dirty="0"/>
          </a:p>
          <a:p>
            <a:pPr lvl="2"/>
            <a:r>
              <a:rPr lang="it-IT" dirty="0"/>
              <a:t>Non servono le porte </a:t>
            </a:r>
            <a:r>
              <a:rPr lang="it-IT" dirty="0" err="1"/>
              <a:t>perchè</a:t>
            </a:r>
            <a:r>
              <a:rPr lang="it-IT" dirty="0"/>
              <a:t> sarà </a:t>
            </a:r>
            <a:r>
              <a:rPr lang="it-IT" dirty="0" err="1"/>
              <a:t>docker</a:t>
            </a:r>
            <a:r>
              <a:rPr lang="it-IT" dirty="0"/>
              <a:t> a far comunicare i container</a:t>
            </a:r>
          </a:p>
          <a:p>
            <a:pPr lvl="1"/>
            <a:r>
              <a:rPr lang="it-IT" dirty="0"/>
              <a:t># </a:t>
            </a:r>
            <a:r>
              <a:rPr lang="en-US" dirty="0" err="1"/>
              <a:t>docker</a:t>
            </a:r>
            <a:r>
              <a:rPr lang="en-US" dirty="0"/>
              <a:t> run -it --link test-server </a:t>
            </a:r>
            <a:r>
              <a:rPr lang="en-US" dirty="0" err="1"/>
              <a:t>tutum</a:t>
            </a:r>
            <a:r>
              <a:rPr lang="en-US" dirty="0"/>
              <a:t>/curl bash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uso di </a:t>
            </a:r>
            <a:r>
              <a:rPr lang="it-IT" dirty="0" err="1"/>
              <a:t>Docker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668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it-IT" dirty="0"/>
              <a:t># </a:t>
            </a:r>
            <a:r>
              <a:rPr lang="it-IT" dirty="0" err="1"/>
              <a:t>curl</a:t>
            </a:r>
            <a:r>
              <a:rPr lang="it-IT" dirty="0"/>
              <a:t> test-server</a:t>
            </a:r>
          </a:p>
          <a:p>
            <a:r>
              <a:rPr lang="it-IT" dirty="0"/>
              <a:t>Cosa ha fatto </a:t>
            </a:r>
            <a:r>
              <a:rPr lang="it-IT" dirty="0" err="1"/>
              <a:t>docker</a:t>
            </a:r>
            <a:r>
              <a:rPr lang="it-IT" dirty="0"/>
              <a:t>?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cat</a:t>
            </a:r>
            <a:r>
              <a:rPr lang="it-IT" dirty="0"/>
              <a:t> /</a:t>
            </a:r>
            <a:r>
              <a:rPr lang="it-IT" dirty="0" err="1"/>
              <a:t>etc</a:t>
            </a:r>
            <a:r>
              <a:rPr lang="it-IT" dirty="0"/>
              <a:t>/</a:t>
            </a:r>
            <a:r>
              <a:rPr lang="it-IT" dirty="0" err="1"/>
              <a:t>hosts</a:t>
            </a:r>
            <a:endParaRPr lang="it-IT" dirty="0"/>
          </a:p>
          <a:p>
            <a:pPr lvl="2"/>
            <a:r>
              <a:rPr lang="en-US" dirty="0"/>
              <a:t>172.17.0.2      test-server 3f3603e00ec5</a:t>
            </a:r>
          </a:p>
          <a:p>
            <a:pPr lvl="2"/>
            <a:r>
              <a:rPr lang="en-US" dirty="0"/>
              <a:t>172.17.0.3      2a7104838d99</a:t>
            </a:r>
          </a:p>
          <a:p>
            <a:pPr lvl="1"/>
            <a:r>
              <a:rPr lang="it-IT" dirty="0"/>
              <a:t># </a:t>
            </a:r>
            <a:r>
              <a:rPr lang="en-US" dirty="0" err="1"/>
              <a:t>docker</a:t>
            </a:r>
            <a:r>
              <a:rPr lang="en-US" dirty="0"/>
              <a:t> run -it --link test-server </a:t>
            </a:r>
            <a:r>
              <a:rPr lang="en-US" dirty="0" err="1"/>
              <a:t>tutum</a:t>
            </a:r>
            <a:r>
              <a:rPr lang="en-US" dirty="0"/>
              <a:t>/curl </a:t>
            </a:r>
            <a:r>
              <a:rPr lang="en-US" dirty="0" err="1"/>
              <a:t>curl</a:t>
            </a:r>
            <a:r>
              <a:rPr lang="en-US" dirty="0"/>
              <a:t> test-server:80</a:t>
            </a:r>
            <a:endParaRPr lang="it-IT" dirty="0"/>
          </a:p>
          <a:p>
            <a:pPr lvl="1"/>
            <a:r>
              <a:rPr lang="it-IT" dirty="0"/>
              <a:t> 	posso usare alias mettendo «</a:t>
            </a:r>
            <a:r>
              <a:rPr lang="it-IT" dirty="0" err="1"/>
              <a:t>test-server:server</a:t>
            </a:r>
            <a:r>
              <a:rPr lang="it-IT" dirty="0"/>
              <a:t>»</a:t>
            </a:r>
          </a:p>
          <a:p>
            <a:pPr lvl="1"/>
            <a:endParaRPr lang="it-IT" dirty="0"/>
          </a:p>
          <a:p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uso di </a:t>
            </a:r>
            <a:r>
              <a:rPr lang="it-IT" dirty="0" err="1"/>
              <a:t>Docker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8656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1AC5852-1622-4509-8FBC-D59FF381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 può salvare nel </a:t>
            </a:r>
            <a:r>
              <a:rPr lang="it-IT" dirty="0" err="1"/>
              <a:t>layer</a:t>
            </a:r>
            <a:r>
              <a:rPr lang="it-IT" dirty="0"/>
              <a:t> scrivibile di un contenitore</a:t>
            </a:r>
          </a:p>
          <a:p>
            <a:pPr lvl="1"/>
            <a:r>
              <a:rPr lang="it-IT" dirty="0"/>
              <a:t>Il dato non persiste</a:t>
            </a:r>
          </a:p>
          <a:p>
            <a:pPr lvl="1"/>
            <a:r>
              <a:rPr lang="it-IT" dirty="0"/>
              <a:t>Il </a:t>
            </a:r>
            <a:r>
              <a:rPr lang="it-IT" dirty="0" err="1"/>
              <a:t>layer</a:t>
            </a:r>
            <a:r>
              <a:rPr lang="it-IT" dirty="0"/>
              <a:t> scrivibile è legato strettamente </a:t>
            </a:r>
            <a:r>
              <a:rPr lang="it-IT" dirty="0" err="1"/>
              <a:t>all’host</a:t>
            </a:r>
            <a:endParaRPr lang="it-IT" dirty="0"/>
          </a:p>
          <a:p>
            <a:pPr lvl="1"/>
            <a:r>
              <a:rPr lang="it-IT" dirty="0"/>
              <a:t>Si passa da union </a:t>
            </a:r>
            <a:r>
              <a:rPr lang="it-IT" dirty="0" err="1"/>
              <a:t>filesystem</a:t>
            </a:r>
            <a:r>
              <a:rPr lang="it-IT" dirty="0"/>
              <a:t>, riducendo le performance</a:t>
            </a:r>
          </a:p>
          <a:p>
            <a:r>
              <a:rPr lang="it-IT" dirty="0"/>
              <a:t>Cosa offre </a:t>
            </a:r>
            <a:r>
              <a:rPr lang="it-IT" dirty="0" err="1"/>
              <a:t>docker</a:t>
            </a:r>
            <a:endParaRPr lang="it-IT" dirty="0"/>
          </a:p>
          <a:p>
            <a:pPr lvl="1"/>
            <a:r>
              <a:rPr lang="it-IT" dirty="0"/>
              <a:t>Volume: nel </a:t>
            </a:r>
            <a:r>
              <a:rPr lang="it-IT" dirty="0" err="1"/>
              <a:t>filesystem</a:t>
            </a:r>
            <a:r>
              <a:rPr lang="it-IT" dirty="0"/>
              <a:t> </a:t>
            </a:r>
            <a:r>
              <a:rPr lang="it-IT" dirty="0" err="1"/>
              <a:t>dell’host</a:t>
            </a:r>
            <a:r>
              <a:rPr lang="it-IT" dirty="0"/>
              <a:t> gestito solo da </a:t>
            </a:r>
            <a:r>
              <a:rPr lang="it-IT" dirty="0" err="1"/>
              <a:t>docker</a:t>
            </a:r>
            <a:endParaRPr lang="it-IT" dirty="0"/>
          </a:p>
          <a:p>
            <a:pPr lvl="1"/>
            <a:r>
              <a:rPr lang="it-IT" dirty="0" err="1"/>
              <a:t>Bind</a:t>
            </a:r>
            <a:r>
              <a:rPr lang="it-IT" dirty="0"/>
              <a:t>: ovunque nel </a:t>
            </a:r>
            <a:r>
              <a:rPr lang="it-IT" dirty="0" err="1"/>
              <a:t>filesystem</a:t>
            </a:r>
            <a:r>
              <a:rPr lang="it-IT" dirty="0"/>
              <a:t> </a:t>
            </a:r>
            <a:r>
              <a:rPr lang="it-IT" dirty="0" err="1"/>
              <a:t>dell’host</a:t>
            </a:r>
            <a:endParaRPr lang="it-IT" dirty="0"/>
          </a:p>
          <a:p>
            <a:pPr lvl="1"/>
            <a:r>
              <a:rPr lang="it-IT" dirty="0" err="1"/>
              <a:t>Tmpfs</a:t>
            </a:r>
            <a:r>
              <a:rPr lang="it-IT" dirty="0"/>
              <a:t>: </a:t>
            </a:r>
            <a:r>
              <a:rPr lang="it-IT" dirty="0" err="1"/>
              <a:t>memory</a:t>
            </a:r>
            <a:endParaRPr lang="it-IT" dirty="0"/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CB3A3C1-1F46-4E86-918E-C60DA97C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71450"/>
            <a:ext cx="6480720" cy="742950"/>
          </a:xfrm>
        </p:spPr>
        <p:txBody>
          <a:bodyPr>
            <a:normAutofit fontScale="90000"/>
          </a:bodyPr>
          <a:lstStyle/>
          <a:p>
            <a:r>
              <a:rPr lang="it-IT" dirty="0"/>
              <a:t>Gestire i dati persistenti e non in Docker</a:t>
            </a:r>
            <a:endParaRPr lang="en-GB" dirty="0"/>
          </a:p>
        </p:txBody>
      </p:sp>
      <p:pic>
        <p:nvPicPr>
          <p:cNvPr id="4" name="Picture 2" descr="volumes on the Docker host">
            <a:extLst>
              <a:ext uri="{FF2B5EF4-FFF2-40B4-BE49-F238E27FC236}">
                <a16:creationId xmlns:a16="http://schemas.microsoft.com/office/drawing/2014/main" id="{BBB1F9F5-1260-4FC5-9991-162717234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53" y="3651870"/>
            <a:ext cx="2119577" cy="107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97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Racchiude un pezzo di software in un </a:t>
            </a:r>
            <a:r>
              <a:rPr lang="it-IT" dirty="0" err="1"/>
              <a:t>filesystem</a:t>
            </a:r>
            <a:r>
              <a:rPr lang="it-IT" dirty="0"/>
              <a:t> completo contenente ogni cosa che risulta necessaria per eseguire il software stesso.</a:t>
            </a:r>
          </a:p>
          <a:p>
            <a:pPr lvl="1"/>
            <a:r>
              <a:rPr lang="it-IT" dirty="0"/>
              <a:t>Rende il software indipendente dalla piattaforma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Docker</a:t>
            </a:r>
            <a:endParaRPr lang="it-IT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863" y="2755773"/>
            <a:ext cx="1732431" cy="1932427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80" y="3288230"/>
            <a:ext cx="1742820" cy="1399970"/>
          </a:xfrm>
          <a:prstGeom prst="rect">
            <a:avLst/>
          </a:prstGeom>
        </p:spPr>
      </p:pic>
      <p:pic>
        <p:nvPicPr>
          <p:cNvPr id="2052" name="Picture 4" descr="Risultati immagini per dock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-8700"/>
            <a:ext cx="1094748" cy="97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080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99C3AF5-1607-4B6E-8822-AC6C54AF7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Volume</a:t>
            </a:r>
          </a:p>
          <a:p>
            <a:pPr lvl="1"/>
            <a:r>
              <a:rPr lang="it-IT" dirty="0"/>
              <a:t>Simula ad un </a:t>
            </a:r>
            <a:r>
              <a:rPr lang="it-IT" dirty="0" err="1"/>
              <a:t>mount</a:t>
            </a:r>
            <a:r>
              <a:rPr lang="it-IT" dirty="0"/>
              <a:t> classico ma il </a:t>
            </a:r>
            <a:r>
              <a:rPr lang="it-IT" dirty="0" err="1"/>
              <a:t>mount</a:t>
            </a:r>
            <a:r>
              <a:rPr lang="it-IT" dirty="0"/>
              <a:t> point è isolato e gestito dal </a:t>
            </a:r>
            <a:r>
              <a:rPr lang="it-IT" dirty="0" err="1"/>
              <a:t>docker</a:t>
            </a:r>
            <a:endParaRPr lang="it-IT" dirty="0"/>
          </a:p>
          <a:p>
            <a:pPr lvl="1"/>
            <a:r>
              <a:rPr lang="it-IT" dirty="0"/>
              <a:t>Un volume può essere montato simultaneamente su più container</a:t>
            </a:r>
          </a:p>
          <a:p>
            <a:pPr lvl="2"/>
            <a:r>
              <a:rPr lang="it-IT" dirty="0"/>
              <a:t>Se nessuno lo sta usando rimane comunque disponibile per </a:t>
            </a:r>
            <a:r>
              <a:rPr lang="it-IT" dirty="0" err="1"/>
              <a:t>docker</a:t>
            </a:r>
            <a:r>
              <a:rPr lang="it-IT" dirty="0"/>
              <a:t>, non vien e rimosso automaticamente</a:t>
            </a:r>
          </a:p>
          <a:p>
            <a:pPr lvl="3"/>
            <a:r>
              <a:rPr lang="it-IT" dirty="0"/>
              <a:t>#</a:t>
            </a:r>
            <a:r>
              <a:rPr lang="it-IT" dirty="0" err="1"/>
              <a:t>docker</a:t>
            </a:r>
            <a:r>
              <a:rPr lang="it-IT" dirty="0"/>
              <a:t> volume prune</a:t>
            </a:r>
          </a:p>
          <a:p>
            <a:pPr lvl="2"/>
            <a:r>
              <a:rPr lang="it-IT" dirty="0"/>
              <a:t>Posso montarlo con nome o anonimo (nome univoco generato da Docker)</a:t>
            </a:r>
          </a:p>
          <a:p>
            <a:pPr lvl="2"/>
            <a:r>
              <a:rPr lang="it-IT" dirty="0"/>
              <a:t>Supportano i volume drivers che permette di gestire volumi remoti su cloud provider tra le altre </a:t>
            </a:r>
            <a:r>
              <a:rPr lang="it-IT" dirty="0" err="1"/>
              <a:t>coseGestire</a:t>
            </a:r>
            <a:r>
              <a:rPr lang="it-IT" dirty="0"/>
              <a:t> i dati persistenti in Docker</a:t>
            </a:r>
          </a:p>
          <a:p>
            <a:pPr lvl="2"/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A58F76A-F166-433C-9F04-9EC94E5A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Gestire i dati persistenti in Docker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01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99C3AF5-1607-4B6E-8822-AC6C54AF7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Bind</a:t>
            </a:r>
            <a:endParaRPr lang="it-IT" dirty="0"/>
          </a:p>
          <a:p>
            <a:pPr lvl="1"/>
            <a:r>
              <a:rPr lang="it-IT" dirty="0"/>
              <a:t>Funzionalità limitate rispetto ad un volume</a:t>
            </a:r>
          </a:p>
          <a:p>
            <a:pPr lvl="1"/>
            <a:r>
              <a:rPr lang="it-IT" dirty="0"/>
              <a:t>Si tratta di un </a:t>
            </a:r>
            <a:r>
              <a:rPr lang="it-IT" dirty="0" err="1"/>
              <a:t>mount</a:t>
            </a:r>
            <a:r>
              <a:rPr lang="it-IT" dirty="0"/>
              <a:t> point direttamente sul </a:t>
            </a:r>
            <a:r>
              <a:rPr lang="it-IT" dirty="0" err="1"/>
              <a:t>filesystem</a:t>
            </a:r>
            <a:r>
              <a:rPr lang="it-IT" dirty="0"/>
              <a:t> </a:t>
            </a:r>
            <a:r>
              <a:rPr lang="it-IT" dirty="0" err="1"/>
              <a:t>dell’host</a:t>
            </a:r>
            <a:endParaRPr lang="it-IT" dirty="0"/>
          </a:p>
          <a:p>
            <a:pPr lvl="2"/>
            <a:r>
              <a:rPr lang="it-IT" dirty="0"/>
              <a:t>Non posso usare comandi </a:t>
            </a:r>
            <a:r>
              <a:rPr lang="it-IT" dirty="0" err="1"/>
              <a:t>docker</a:t>
            </a:r>
            <a:r>
              <a:rPr lang="it-IT" dirty="0"/>
              <a:t> per interagire con </a:t>
            </a:r>
            <a:r>
              <a:rPr lang="it-IT" dirty="0" err="1"/>
              <a:t>vlìolumi</a:t>
            </a:r>
            <a:r>
              <a:rPr lang="it-IT" dirty="0"/>
              <a:t> montati con </a:t>
            </a:r>
            <a:r>
              <a:rPr lang="it-IT" dirty="0" err="1"/>
              <a:t>bind</a:t>
            </a:r>
            <a:endParaRPr lang="it-IT" dirty="0"/>
          </a:p>
          <a:p>
            <a:pPr lvl="1"/>
            <a:r>
              <a:rPr lang="it-IT" dirty="0"/>
              <a:t>Effetti secondari:</a:t>
            </a:r>
          </a:p>
          <a:p>
            <a:pPr lvl="2"/>
            <a:r>
              <a:rPr lang="it-IT" dirty="0"/>
              <a:t>Posso cambiare il file system </a:t>
            </a:r>
            <a:r>
              <a:rPr lang="it-IT" dirty="0" err="1"/>
              <a:t>dell’host</a:t>
            </a:r>
            <a:r>
              <a:rPr lang="it-IT" dirty="0"/>
              <a:t> con un processo dentro un container</a:t>
            </a:r>
          </a:p>
          <a:p>
            <a:pPr lvl="2"/>
            <a:r>
              <a:rPr lang="it-IT" dirty="0"/>
              <a:t>Implicazioni di sicurezza anche su processi non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nell’host</a:t>
            </a:r>
            <a:endParaRPr lang="it-IT" dirty="0"/>
          </a:p>
          <a:p>
            <a:pPr lvl="2"/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A58F76A-F166-433C-9F04-9EC94E5A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Gestire i dati persistenti in Docker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05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99C3AF5-1607-4B6E-8822-AC6C54AF7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tmpfs</a:t>
            </a:r>
            <a:endParaRPr lang="it-IT" dirty="0"/>
          </a:p>
          <a:p>
            <a:pPr lvl="1"/>
            <a:r>
              <a:rPr lang="it-IT" dirty="0"/>
              <a:t>Si tratta di un volume in </a:t>
            </a:r>
            <a:r>
              <a:rPr lang="it-IT" dirty="0" err="1"/>
              <a:t>ram</a:t>
            </a:r>
            <a:r>
              <a:rPr lang="it-IT" dirty="0"/>
              <a:t> quindi </a:t>
            </a:r>
            <a:r>
              <a:rPr lang="it-IT" b="1" dirty="0"/>
              <a:t>non persistente </a:t>
            </a:r>
            <a:r>
              <a:rPr lang="it-IT" dirty="0"/>
              <a:t>per definizione</a:t>
            </a:r>
          </a:p>
          <a:p>
            <a:pPr lvl="1"/>
            <a:r>
              <a:rPr lang="it-IT" dirty="0"/>
              <a:t>Può essere utile per tenere dati sensibili che devono essere eliminati quando in </a:t>
            </a:r>
            <a:r>
              <a:rPr lang="it-IT" dirty="0" err="1"/>
              <a:t>conteiner</a:t>
            </a:r>
            <a:r>
              <a:rPr lang="it-IT" dirty="0"/>
              <a:t> termina</a:t>
            </a:r>
            <a:endParaRPr lang="en-GB" dirty="0"/>
          </a:p>
          <a:p>
            <a:endParaRPr lang="it-IT" dirty="0"/>
          </a:p>
          <a:p>
            <a:r>
              <a:rPr lang="it-IT" dirty="0"/>
              <a:t>V</a:t>
            </a:r>
            <a:r>
              <a:rPr lang="en-GB" dirty="0" err="1"/>
              <a:t>olumi</a:t>
            </a:r>
            <a:r>
              <a:rPr lang="en-GB" dirty="0"/>
              <a:t> e bind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montati</a:t>
            </a:r>
            <a:r>
              <a:rPr lang="en-GB" dirty="0"/>
              <a:t> con –v o  --</a:t>
            </a:r>
            <a:r>
              <a:rPr lang="en-GB" dirty="0" err="1"/>
              <a:t>voume</a:t>
            </a:r>
            <a:endParaRPr lang="en-GB" dirty="0"/>
          </a:p>
          <a:p>
            <a:r>
              <a:rPr lang="it-IT" dirty="0"/>
              <a:t>V</a:t>
            </a:r>
            <a:r>
              <a:rPr lang="en-GB" dirty="0" err="1"/>
              <a:t>olumi</a:t>
            </a:r>
            <a:r>
              <a:rPr lang="en-GB" dirty="0"/>
              <a:t> </a:t>
            </a:r>
            <a:r>
              <a:rPr lang="en-GB" dirty="0" err="1"/>
              <a:t>tmpfs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montati</a:t>
            </a:r>
            <a:r>
              <a:rPr lang="en-GB" dirty="0"/>
              <a:t> con -</a:t>
            </a:r>
            <a:r>
              <a:rPr lang="en-GB" dirty="0" err="1"/>
              <a:t>tmpfs</a:t>
            </a: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A58F76A-F166-433C-9F04-9EC94E5A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Gestire i dati in Docker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487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27DD0B0-7417-41D0-8622-542CFB101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Condivisione tra più container in esecuzione</a:t>
            </a:r>
          </a:p>
          <a:p>
            <a:pPr lvl="1"/>
            <a:r>
              <a:rPr lang="it-IT" dirty="0"/>
              <a:t>Il volume esiste anche se stoppo o rimuovo un container</a:t>
            </a:r>
          </a:p>
          <a:p>
            <a:pPr lvl="1"/>
            <a:r>
              <a:rPr lang="it-IT" dirty="0"/>
              <a:t>Read-</a:t>
            </a:r>
            <a:r>
              <a:rPr lang="it-IT" dirty="0" err="1"/>
              <a:t>only</a:t>
            </a:r>
            <a:r>
              <a:rPr lang="it-IT" dirty="0"/>
              <a:t> o </a:t>
            </a:r>
            <a:r>
              <a:rPr lang="it-IT" dirty="0" err="1"/>
              <a:t>read-write</a:t>
            </a:r>
            <a:endParaRPr lang="it-IT" dirty="0"/>
          </a:p>
          <a:p>
            <a:r>
              <a:rPr lang="it-IT" dirty="0"/>
              <a:t>Indipendenza dal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</a:t>
            </a:r>
            <a:endParaRPr lang="it-IT" dirty="0"/>
          </a:p>
          <a:p>
            <a:r>
              <a:rPr lang="it-IT" dirty="0"/>
              <a:t>Salvare i dati dei container in remoto</a:t>
            </a:r>
          </a:p>
          <a:p>
            <a:r>
              <a:rPr lang="it-IT" dirty="0"/>
              <a:t>Backup e </a:t>
            </a:r>
            <a:r>
              <a:rPr lang="it-IT" dirty="0" err="1"/>
              <a:t>restore</a:t>
            </a:r>
            <a:r>
              <a:rPr lang="it-IT" dirty="0"/>
              <a:t> e migrazione di dati tra container</a:t>
            </a:r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0B085D4-7A31-4FEB-A47C-680C1098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scegliere un volume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175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27DD0B0-7417-41D0-8622-542CFB101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Condivisione con il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</a:t>
            </a:r>
            <a:endParaRPr lang="it-IT" dirty="0"/>
          </a:p>
          <a:p>
            <a:pPr lvl="1"/>
            <a:r>
              <a:rPr lang="it-IT" dirty="0"/>
              <a:t>È quello che fa Docker per fornire la risoluzione DNS ai container</a:t>
            </a:r>
          </a:p>
          <a:p>
            <a:r>
              <a:rPr lang="it-IT" dirty="0"/>
              <a:t>Condividere codice sorgente o artefatti di </a:t>
            </a:r>
            <a:r>
              <a:rPr lang="it-IT" dirty="0" err="1"/>
              <a:t>build</a:t>
            </a:r>
            <a:r>
              <a:rPr lang="it-IT" dirty="0"/>
              <a:t> da un ambiente di sviluppo sul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al container</a:t>
            </a:r>
          </a:p>
          <a:p>
            <a:pPr lvl="1"/>
            <a:r>
              <a:rPr lang="it-IT" dirty="0" err="1"/>
              <a:t>Maven</a:t>
            </a:r>
            <a:r>
              <a:rPr lang="it-IT" dirty="0"/>
              <a:t> </a:t>
            </a:r>
            <a:r>
              <a:rPr lang="it-IT" dirty="0" err="1"/>
              <a:t>buildato</a:t>
            </a:r>
            <a:r>
              <a:rPr lang="it-IT" dirty="0"/>
              <a:t> sul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</a:t>
            </a:r>
            <a:endParaRPr lang="it-IT" dirty="0"/>
          </a:p>
          <a:p>
            <a:r>
              <a:rPr lang="it-IT" dirty="0"/>
              <a:t>Se garantita la consistenza della struttura della directory sul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host</a:t>
            </a:r>
            <a:r>
              <a:rPr lang="it-IT" dirty="0"/>
              <a:t> rispetto al </a:t>
            </a:r>
            <a:r>
              <a:rPr lang="it-IT" dirty="0" err="1"/>
              <a:t>bind</a:t>
            </a:r>
            <a:r>
              <a:rPr lang="it-IT" dirty="0"/>
              <a:t> </a:t>
            </a:r>
            <a:r>
              <a:rPr lang="it-IT" dirty="0" err="1"/>
              <a:t>mount</a:t>
            </a:r>
            <a:endParaRPr lang="it-IT" dirty="0"/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0B085D4-7A31-4FEB-A47C-680C1098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scegliere un </a:t>
            </a:r>
            <a:r>
              <a:rPr lang="it-IT" dirty="0" err="1"/>
              <a:t>bind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073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27DD0B0-7417-41D0-8622-542CFB101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 non si vuole che il dato persista da nessuna parte</a:t>
            </a:r>
          </a:p>
          <a:p>
            <a:pPr lvl="1"/>
            <a:r>
              <a:rPr lang="it-IT" dirty="0"/>
              <a:t>Sicurezza</a:t>
            </a:r>
          </a:p>
          <a:p>
            <a:pPr lvl="1"/>
            <a:r>
              <a:rPr lang="it-IT" dirty="0"/>
              <a:t>Performance</a:t>
            </a:r>
          </a:p>
          <a:p>
            <a:pPr marL="205740" lvl="1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0B085D4-7A31-4FEB-A47C-680C1098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scegliere un </a:t>
            </a:r>
            <a:r>
              <a:rPr lang="it-IT" dirty="0" err="1"/>
              <a:t>tmpfs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947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BA5E91A-FDD9-412E-9895-1EAADBE5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Empty</a:t>
            </a:r>
            <a:r>
              <a:rPr lang="it-IT" dirty="0"/>
              <a:t> volume:  se si monta un </a:t>
            </a:r>
            <a:r>
              <a:rPr lang="it-IT" dirty="0" err="1"/>
              <a:t>empty</a:t>
            </a:r>
            <a:r>
              <a:rPr lang="it-IT" dirty="0"/>
              <a:t> volume in una directory nel container in cui esistono già dei file, questi vengono copiati nel volume</a:t>
            </a:r>
          </a:p>
          <a:p>
            <a:pPr lvl="1"/>
            <a:r>
              <a:rPr lang="it-IT" dirty="0"/>
              <a:t>Similmente se si lancia un container e si specifica un volume che non esiste, viene creato un </a:t>
            </a:r>
            <a:r>
              <a:rPr lang="it-IT" dirty="0" err="1"/>
              <a:t>empty</a:t>
            </a:r>
            <a:r>
              <a:rPr lang="it-IT" dirty="0"/>
              <a:t> volume</a:t>
            </a:r>
          </a:p>
          <a:p>
            <a:r>
              <a:rPr lang="it-IT" dirty="0" err="1"/>
              <a:t>Bind</a:t>
            </a:r>
            <a:r>
              <a:rPr lang="it-IT" dirty="0"/>
              <a:t> </a:t>
            </a:r>
            <a:r>
              <a:rPr lang="it-IT" dirty="0" err="1"/>
              <a:t>mount</a:t>
            </a:r>
            <a:r>
              <a:rPr lang="it-IT" dirty="0"/>
              <a:t> o non-</a:t>
            </a:r>
            <a:r>
              <a:rPr lang="it-IT" dirty="0" err="1"/>
              <a:t>empty</a:t>
            </a:r>
            <a:r>
              <a:rPr lang="it-IT" dirty="0"/>
              <a:t> volume su una directory del container dove esistono file o cartelle, queste vengono oscurate dal </a:t>
            </a:r>
            <a:r>
              <a:rPr lang="it-IT" dirty="0" err="1"/>
              <a:t>mount</a:t>
            </a:r>
            <a:r>
              <a:rPr lang="it-IT" dirty="0"/>
              <a:t> (non vengono rimossi o alterati)</a:t>
            </a:r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EB533B3-4AF5-4BE4-BACF-779F782F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Particolarità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054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Muovere i dati da e verso un container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mkdir</a:t>
            </a:r>
            <a:r>
              <a:rPr lang="it-IT" dirty="0"/>
              <a:t> demo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echo</a:t>
            </a:r>
            <a:r>
              <a:rPr lang="it-IT" dirty="0"/>
              <a:t> "hello world" &gt;demo/hello.txt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-d --</a:t>
            </a:r>
            <a:r>
              <a:rPr lang="it-IT" dirty="0" err="1"/>
              <a:t>name</a:t>
            </a:r>
            <a:r>
              <a:rPr lang="it-IT" dirty="0"/>
              <a:t> hello-world -v "${PWD}/demo:/</a:t>
            </a:r>
            <a:r>
              <a:rPr lang="it-IT" dirty="0" err="1"/>
              <a:t>usr</a:t>
            </a:r>
            <a:r>
              <a:rPr lang="it-IT" dirty="0"/>
              <a:t>/share/</a:t>
            </a:r>
            <a:r>
              <a:rPr lang="it-IT" dirty="0" err="1"/>
              <a:t>nginx</a:t>
            </a:r>
            <a:r>
              <a:rPr lang="it-IT" dirty="0"/>
              <a:t>/html" </a:t>
            </a:r>
            <a:r>
              <a:rPr lang="it-IT" dirty="0" err="1"/>
              <a:t>nginx</a:t>
            </a:r>
            <a:endParaRPr lang="it-IT" dirty="0"/>
          </a:p>
          <a:p>
            <a:pPr lvl="1"/>
            <a:r>
              <a:rPr lang="en-US" dirty="0"/>
              <a:t># </a:t>
            </a:r>
            <a:r>
              <a:rPr lang="en-US" dirty="0" err="1"/>
              <a:t>docker</a:t>
            </a:r>
            <a:r>
              <a:rPr lang="en-US" dirty="0"/>
              <a:t> run -it --link hello-world </a:t>
            </a:r>
            <a:r>
              <a:rPr lang="en-US" dirty="0" err="1"/>
              <a:t>tutum</a:t>
            </a:r>
            <a:r>
              <a:rPr lang="en-US" dirty="0"/>
              <a:t>/curl </a:t>
            </a:r>
            <a:r>
              <a:rPr lang="en-US" dirty="0" err="1"/>
              <a:t>curl</a:t>
            </a:r>
            <a:r>
              <a:rPr lang="en-US" dirty="0"/>
              <a:t> hello-world/hello.txt</a:t>
            </a:r>
          </a:p>
          <a:p>
            <a:pPr lvl="2"/>
            <a:r>
              <a:rPr lang="en-US" dirty="0"/>
              <a:t>hello world</a:t>
            </a:r>
          </a:p>
          <a:p>
            <a:pPr lvl="1"/>
            <a:r>
              <a:rPr lang="it-IT" dirty="0" err="1"/>
              <a:t>echo</a:t>
            </a:r>
            <a:r>
              <a:rPr lang="it-IT" dirty="0"/>
              <a:t> "hello </a:t>
            </a:r>
            <a:r>
              <a:rPr lang="it-IT" dirty="0" err="1"/>
              <a:t>again</a:t>
            </a:r>
            <a:r>
              <a:rPr lang="it-IT" dirty="0"/>
              <a:t>!" &gt;demo/hello.txt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docker</a:t>
            </a:r>
            <a:r>
              <a:rPr lang="en-US" dirty="0"/>
              <a:t> run -it --link hello-world </a:t>
            </a:r>
            <a:r>
              <a:rPr lang="en-US" dirty="0" err="1"/>
              <a:t>tutum</a:t>
            </a:r>
            <a:r>
              <a:rPr lang="en-US" dirty="0"/>
              <a:t>/curl </a:t>
            </a:r>
            <a:r>
              <a:rPr lang="en-US" dirty="0" err="1"/>
              <a:t>curl</a:t>
            </a:r>
            <a:r>
              <a:rPr lang="en-US" dirty="0"/>
              <a:t> hello-world/hello.txt</a:t>
            </a:r>
          </a:p>
          <a:p>
            <a:pPr lvl="2"/>
            <a:r>
              <a:rPr lang="en-US" dirty="0"/>
              <a:t>hello again!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Demo Muovere i dati da e verso un container</a:t>
            </a:r>
          </a:p>
        </p:txBody>
      </p:sp>
    </p:spTree>
    <p:extLst>
      <p:ext uri="{BB962C8B-B14F-4D97-AF65-F5344CB8AC3E}">
        <p14:creationId xmlns:p14="http://schemas.microsoft.com/office/powerpoint/2010/main" val="290474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Ottenere dei dati da Container</a:t>
            </a:r>
          </a:p>
          <a:p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volumes</a:t>
            </a:r>
            <a:r>
              <a:rPr lang="it-IT" dirty="0"/>
              <a:t> serve un sistema persistente</a:t>
            </a:r>
          </a:p>
          <a:p>
            <a:pPr lvl="1"/>
            <a:r>
              <a:rPr lang="it-IT" dirty="0"/>
              <a:t>Montati a </a:t>
            </a:r>
            <a:r>
              <a:rPr lang="it-IT" dirty="0" err="1"/>
              <a:t>runtime</a:t>
            </a:r>
            <a:endParaRPr lang="it-IT" dirty="0"/>
          </a:p>
          <a:p>
            <a:pPr lvl="1"/>
            <a:r>
              <a:rPr lang="it-IT" dirty="0"/>
              <a:t>#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–d –</a:t>
            </a:r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redis</a:t>
            </a:r>
            <a:r>
              <a:rPr lang="it-IT" dirty="0"/>
              <a:t> </a:t>
            </a:r>
            <a:r>
              <a:rPr lang="it-IT" dirty="0" err="1"/>
              <a:t>redis</a:t>
            </a:r>
            <a:endParaRPr lang="it-IT" dirty="0"/>
          </a:p>
          <a:p>
            <a:pPr lvl="2"/>
            <a:r>
              <a:rPr lang="en-US" dirty="0" err="1"/>
              <a:t>Redis</a:t>
            </a:r>
            <a:r>
              <a:rPr lang="en-US" dirty="0"/>
              <a:t> is an open source (BSD licensed), in-memory data structure store, used as a database, cache and message broker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docker</a:t>
            </a:r>
            <a:r>
              <a:rPr lang="en-US" dirty="0"/>
              <a:t> run --link </a:t>
            </a:r>
            <a:r>
              <a:rPr lang="en-US" dirty="0" err="1"/>
              <a:t>redis</a:t>
            </a:r>
            <a:r>
              <a:rPr lang="en-US" dirty="0"/>
              <a:t> </a:t>
            </a:r>
            <a:r>
              <a:rPr lang="en-US" dirty="0" err="1"/>
              <a:t>redis</a:t>
            </a:r>
            <a:r>
              <a:rPr lang="en-US" dirty="0"/>
              <a:t> </a:t>
            </a:r>
            <a:r>
              <a:rPr lang="en-US" dirty="0" err="1"/>
              <a:t>redis</a:t>
            </a:r>
            <a:r>
              <a:rPr lang="en-US" dirty="0"/>
              <a:t>-cli -h </a:t>
            </a:r>
            <a:r>
              <a:rPr lang="en-US" dirty="0" err="1"/>
              <a:t>redis</a:t>
            </a:r>
            <a:r>
              <a:rPr lang="en-US" dirty="0"/>
              <a:t> set foo bar</a:t>
            </a:r>
          </a:p>
          <a:p>
            <a:pPr lvl="2"/>
            <a:r>
              <a:rPr lang="en-US" dirty="0"/>
              <a:t>OK</a:t>
            </a:r>
          </a:p>
          <a:p>
            <a:pPr lvl="1"/>
            <a:r>
              <a:rPr lang="en-US" dirty="0"/>
              <a:t>#  </a:t>
            </a:r>
            <a:r>
              <a:rPr lang="en-US" dirty="0" err="1"/>
              <a:t>docker</a:t>
            </a:r>
            <a:r>
              <a:rPr lang="en-US" dirty="0"/>
              <a:t> run --link </a:t>
            </a:r>
            <a:r>
              <a:rPr lang="en-US" dirty="0" err="1"/>
              <a:t>redis</a:t>
            </a:r>
            <a:r>
              <a:rPr lang="en-US" dirty="0"/>
              <a:t> </a:t>
            </a:r>
            <a:r>
              <a:rPr lang="en-US" dirty="0" err="1"/>
              <a:t>redis</a:t>
            </a:r>
            <a:r>
              <a:rPr lang="en-US" dirty="0"/>
              <a:t> </a:t>
            </a:r>
            <a:r>
              <a:rPr lang="en-US" dirty="0" err="1"/>
              <a:t>redis</a:t>
            </a:r>
            <a:r>
              <a:rPr lang="en-US" dirty="0"/>
              <a:t>-cli -h </a:t>
            </a:r>
            <a:r>
              <a:rPr lang="en-US" dirty="0" err="1"/>
              <a:t>redis</a:t>
            </a:r>
            <a:r>
              <a:rPr lang="en-US" dirty="0"/>
              <a:t> get foo</a:t>
            </a:r>
          </a:p>
          <a:p>
            <a:pPr lvl="2"/>
            <a:r>
              <a:rPr lang="en-US" dirty="0"/>
              <a:t>bar</a:t>
            </a:r>
          </a:p>
          <a:p>
            <a:r>
              <a:rPr lang="it-IT" dirty="0"/>
              <a:t>Salviamo su disco</a:t>
            </a:r>
          </a:p>
          <a:p>
            <a:pPr lvl="1"/>
            <a:r>
              <a:rPr lang="it-IT" dirty="0"/>
              <a:t>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--link </a:t>
            </a:r>
            <a:r>
              <a:rPr lang="it-IT" dirty="0" err="1"/>
              <a:t>redis</a:t>
            </a:r>
            <a:r>
              <a:rPr lang="it-IT" dirty="0"/>
              <a:t> </a:t>
            </a:r>
            <a:r>
              <a:rPr lang="it-IT" dirty="0" err="1"/>
              <a:t>redis</a:t>
            </a:r>
            <a:r>
              <a:rPr lang="it-IT" dirty="0"/>
              <a:t> </a:t>
            </a:r>
            <a:r>
              <a:rPr lang="it-IT" dirty="0" err="1"/>
              <a:t>redis</a:t>
            </a:r>
            <a:r>
              <a:rPr lang="it-IT" dirty="0"/>
              <a:t>-cli -h </a:t>
            </a:r>
            <a:r>
              <a:rPr lang="it-IT" dirty="0" err="1"/>
              <a:t>redis</a:t>
            </a:r>
            <a:r>
              <a:rPr lang="it-IT" dirty="0"/>
              <a:t> </a:t>
            </a:r>
            <a:r>
              <a:rPr lang="it-IT" dirty="0" err="1"/>
              <a:t>save</a:t>
            </a:r>
            <a:endParaRPr lang="it-IT" dirty="0"/>
          </a:p>
          <a:p>
            <a:pPr lvl="2"/>
            <a:r>
              <a:rPr lang="it-IT" dirty="0"/>
              <a:t>Ma dove abbiamo salvato? Sul volume predefinito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Demo Muovere i dati da e verso un container</a:t>
            </a:r>
          </a:p>
        </p:txBody>
      </p:sp>
    </p:spTree>
    <p:extLst>
      <p:ext uri="{BB962C8B-B14F-4D97-AF65-F5344CB8AC3E}">
        <p14:creationId xmlns:p14="http://schemas.microsoft.com/office/powerpoint/2010/main" val="2304761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Usiamo </a:t>
            </a:r>
            <a:r>
              <a:rPr lang="it-IT" dirty="0" err="1"/>
              <a:t>inspect</a:t>
            </a:r>
            <a:r>
              <a:rPr lang="it-IT" dirty="0"/>
              <a:t> per capire dove ha scritto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inspect</a:t>
            </a:r>
            <a:r>
              <a:rPr lang="it-IT" dirty="0"/>
              <a:t> </a:t>
            </a:r>
            <a:r>
              <a:rPr lang="it-IT" dirty="0" err="1"/>
              <a:t>redis</a:t>
            </a:r>
            <a:endParaRPr lang="it-IT" dirty="0"/>
          </a:p>
          <a:p>
            <a:pPr lvl="2"/>
            <a:r>
              <a:rPr lang="it-IT" dirty="0"/>
              <a:t>Vediamo dove ha montato il volume in un grosso </a:t>
            </a:r>
            <a:r>
              <a:rPr lang="it-IT" dirty="0" err="1"/>
              <a:t>json</a:t>
            </a:r>
            <a:endParaRPr lang="it-IT" dirty="0"/>
          </a:p>
          <a:p>
            <a:pPr lvl="2"/>
            <a:r>
              <a:rPr lang="it-IT" dirty="0"/>
              <a:t>Si tratta di una location </a:t>
            </a:r>
            <a:r>
              <a:rPr lang="it-IT" dirty="0" err="1"/>
              <a:t>sull’host</a:t>
            </a:r>
            <a:endParaRPr lang="it-IT" dirty="0"/>
          </a:p>
          <a:p>
            <a:pPr lvl="1"/>
            <a:r>
              <a:rPr lang="it-IT" dirty="0"/>
              <a:t>Se stoppo e rilancio ho ancora il dato salvato</a:t>
            </a:r>
          </a:p>
          <a:p>
            <a:pPr lvl="1"/>
            <a:r>
              <a:rPr lang="it-IT" dirty="0"/>
              <a:t>Stoppiamo e cancelliamo l’immagine </a:t>
            </a:r>
            <a:r>
              <a:rPr lang="it-IT" dirty="0" err="1"/>
              <a:t>redis</a:t>
            </a:r>
            <a:endParaRPr lang="it-IT" dirty="0"/>
          </a:p>
          <a:p>
            <a:r>
              <a:rPr lang="it-IT" dirty="0"/>
              <a:t>Specifichiamo un volume</a:t>
            </a:r>
          </a:p>
          <a:p>
            <a:pPr lvl="1"/>
            <a:r>
              <a:rPr lang="it-IT" dirty="0"/>
              <a:t># </a:t>
            </a:r>
            <a:r>
              <a:rPr lang="it-IT" dirty="0" err="1"/>
              <a:t>mkdir</a:t>
            </a:r>
            <a:r>
              <a:rPr lang="it-IT" dirty="0"/>
              <a:t> –p </a:t>
            </a:r>
            <a:r>
              <a:rPr lang="it-IT" dirty="0" err="1"/>
              <a:t>redis_data</a:t>
            </a:r>
            <a:endParaRPr lang="it-IT" dirty="0"/>
          </a:p>
          <a:p>
            <a:pPr lvl="1"/>
            <a:r>
              <a:rPr lang="it-IT" dirty="0"/>
              <a:t>#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run</a:t>
            </a:r>
            <a:r>
              <a:rPr lang="it-IT" dirty="0"/>
              <a:t> -d --</a:t>
            </a:r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redis</a:t>
            </a:r>
            <a:r>
              <a:rPr lang="it-IT" dirty="0"/>
              <a:t> -v "${PWD}/</a:t>
            </a:r>
            <a:r>
              <a:rPr lang="it-IT" dirty="0" err="1"/>
              <a:t>redis_data</a:t>
            </a:r>
            <a:r>
              <a:rPr lang="it-IT" dirty="0"/>
              <a:t>:/data" </a:t>
            </a:r>
            <a:r>
              <a:rPr lang="it-IT" dirty="0" err="1"/>
              <a:t>redis</a:t>
            </a:r>
            <a:endParaRPr lang="it-IT" dirty="0"/>
          </a:p>
          <a:p>
            <a:pPr lvl="1"/>
            <a:r>
              <a:rPr lang="it-IT" dirty="0"/>
              <a:t>Riusiamo </a:t>
            </a:r>
            <a:r>
              <a:rPr lang="it-IT" dirty="0" err="1"/>
              <a:t>redis</a:t>
            </a:r>
            <a:r>
              <a:rPr lang="it-IT" dirty="0"/>
              <a:t> per caricare un dato e salviamolo</a:t>
            </a:r>
          </a:p>
          <a:p>
            <a:pPr lvl="1"/>
            <a:r>
              <a:rPr lang="it-IT" dirty="0"/>
              <a:t>Stoppo cancello </a:t>
            </a:r>
            <a:r>
              <a:rPr lang="it-IT" dirty="0" err="1"/>
              <a:t>redis</a:t>
            </a:r>
            <a:r>
              <a:rPr lang="it-IT" dirty="0"/>
              <a:t> e noterò che è stato salvato un </a:t>
            </a:r>
            <a:r>
              <a:rPr lang="it-IT" dirty="0" err="1"/>
              <a:t>dump.rdb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Demo Muovere i dati da e verso un container</a:t>
            </a:r>
          </a:p>
        </p:txBody>
      </p:sp>
    </p:spTree>
    <p:extLst>
      <p:ext uri="{BB962C8B-B14F-4D97-AF65-F5344CB8AC3E}">
        <p14:creationId xmlns:p14="http://schemas.microsoft.com/office/powerpoint/2010/main" val="36371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Sfrutta lo sviluppo decennale delle tecnologie di contenimento</a:t>
            </a:r>
          </a:p>
          <a:p>
            <a:pPr lvl="1"/>
            <a:r>
              <a:rPr lang="it-IT" dirty="0" err="1"/>
              <a:t>Libcontainer</a:t>
            </a:r>
            <a:endParaRPr lang="it-IT" dirty="0"/>
          </a:p>
          <a:p>
            <a:pPr lvl="1"/>
            <a:r>
              <a:rPr lang="it-IT" dirty="0" err="1"/>
              <a:t>Lxc</a:t>
            </a:r>
            <a:endParaRPr lang="it-IT" dirty="0"/>
          </a:p>
          <a:p>
            <a:pPr lvl="1"/>
            <a:r>
              <a:rPr lang="it-IT" dirty="0" err="1"/>
              <a:t>Namespace</a:t>
            </a:r>
            <a:endParaRPr lang="it-IT" dirty="0"/>
          </a:p>
          <a:p>
            <a:pPr lvl="1"/>
            <a:r>
              <a:rPr lang="it-IT" dirty="0"/>
              <a:t>Control </a:t>
            </a:r>
            <a:r>
              <a:rPr lang="it-IT" dirty="0" err="1"/>
              <a:t>groups</a:t>
            </a:r>
            <a:endParaRPr lang="it-IT" dirty="0"/>
          </a:p>
          <a:p>
            <a:pPr lvl="1"/>
            <a:r>
              <a:rPr lang="it-IT" dirty="0"/>
              <a:t>union </a:t>
            </a:r>
            <a:r>
              <a:rPr lang="it-IT" dirty="0" err="1"/>
              <a:t>filesystem</a:t>
            </a:r>
            <a:r>
              <a:rPr lang="it-IT" dirty="0"/>
              <a:t> (union </a:t>
            </a:r>
            <a:r>
              <a:rPr lang="it-IT" dirty="0" err="1"/>
              <a:t>mount</a:t>
            </a:r>
            <a:r>
              <a:rPr lang="it-IT" dirty="0"/>
              <a:t>)</a:t>
            </a:r>
          </a:p>
          <a:p>
            <a:r>
              <a:rPr lang="it-IT" dirty="0"/>
              <a:t>Originariamente legato a </a:t>
            </a:r>
            <a:r>
              <a:rPr lang="it-IT" dirty="0" err="1"/>
              <a:t>linux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funzionalità di OS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A450EC2-B09F-439A-9DBC-E91B99EF0994}"/>
              </a:ext>
            </a:extLst>
          </p:cNvPr>
          <p:cNvGrpSpPr/>
          <p:nvPr/>
        </p:nvGrpSpPr>
        <p:grpSpPr>
          <a:xfrm>
            <a:off x="4950042" y="1815667"/>
            <a:ext cx="2538282" cy="2557463"/>
            <a:chOff x="2195736" y="1844824"/>
            <a:chExt cx="3384376" cy="3409951"/>
          </a:xfrm>
        </p:grpSpPr>
        <p:pic>
          <p:nvPicPr>
            <p:cNvPr id="1026" name="Picture 2" descr="docker-container_li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397"/>
            <a:stretch/>
          </p:blipFill>
          <p:spPr bwMode="auto">
            <a:xfrm>
              <a:off x="2195736" y="1844824"/>
              <a:ext cx="3384376" cy="3409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D27DA3C-5689-4EAD-B85F-343460200DBA}"/>
                </a:ext>
              </a:extLst>
            </p:cNvPr>
            <p:cNvSpPr/>
            <p:nvPr/>
          </p:nvSpPr>
          <p:spPr>
            <a:xfrm>
              <a:off x="4644008" y="2420888"/>
              <a:ext cx="936104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</p:spTree>
    <p:extLst>
      <p:ext uri="{BB962C8B-B14F-4D97-AF65-F5344CB8AC3E}">
        <p14:creationId xmlns:p14="http://schemas.microsoft.com/office/powerpoint/2010/main" val="3923980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</a:pPr>
            <a:r>
              <a:rPr lang="en-GB" sz="3300" b="0" i="0" u="none" strike="noStrike" cap="none">
                <a:solidFill>
                  <a:srgbClr val="005E91"/>
                </a:solidFill>
                <a:latin typeface="Montserrat"/>
                <a:ea typeface="Montserrat"/>
                <a:cs typeface="Montserrat"/>
                <a:sym typeface="Montserrat"/>
              </a:rPr>
              <a:t>Cosa vedremo</a:t>
            </a:r>
            <a:endParaRPr sz="3300" b="0" i="0" u="none" strike="noStrike" cap="none">
              <a:solidFill>
                <a:srgbClr val="005E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Char char="•"/>
            </a:pPr>
            <a:r>
              <a:rPr lang="en-GB" sz="21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Terminale</a:t>
            </a: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Char char="•"/>
            </a:pPr>
            <a:r>
              <a:rPr lang="en-GB" sz="21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cli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image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run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network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volume</a:t>
            </a:r>
            <a:endParaRPr sz="1100"/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Char char="•"/>
            </a:pPr>
            <a:r>
              <a:rPr lang="en-GB" sz="21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Dockerfile</a:t>
            </a: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Char char="•"/>
            </a:pPr>
            <a:r>
              <a:rPr lang="en-GB" sz="21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trucchi del mestiere (portrait)</a:t>
            </a:r>
            <a:endParaRPr sz="1100"/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</a:pPr>
            <a:r>
              <a:rPr lang="en-GB" sz="3300" b="0" i="0" u="none" strike="noStrike" cap="none">
                <a:solidFill>
                  <a:srgbClr val="005E91"/>
                </a:solidFill>
                <a:latin typeface="Montserrat"/>
                <a:ea typeface="Montserrat"/>
                <a:cs typeface="Montserrat"/>
                <a:sym typeface="Montserrat"/>
              </a:rPr>
              <a:t>Cosa vedremo</a:t>
            </a:r>
            <a:endParaRPr sz="3300" b="0" i="0" u="none" strike="noStrike" cap="none">
              <a:solidFill>
                <a:srgbClr val="005E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Char char="•"/>
            </a:pPr>
            <a:r>
              <a:rPr lang="en-GB" sz="21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Terminale</a:t>
            </a: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Char char="•"/>
            </a:pPr>
            <a:r>
              <a:rPr lang="en-GB" sz="21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cli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image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run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network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B3D50"/>
              </a:buClr>
              <a:buSzPts val="1800"/>
              <a:buFont typeface="Arial"/>
              <a:buChar char="•"/>
            </a:pPr>
            <a:r>
              <a:rPr lang="en-GB" sz="18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 volume</a:t>
            </a:r>
            <a:endParaRPr sz="1100"/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Char char="•"/>
            </a:pPr>
            <a:r>
              <a:rPr lang="en-GB" sz="21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Dockerfile</a:t>
            </a: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Char char="•"/>
            </a:pPr>
            <a:r>
              <a:rPr lang="en-GB" sz="2100" b="0" i="0" u="none" strike="noStrike" cap="none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trucchi del mestiere (portrait)</a:t>
            </a:r>
            <a:endParaRPr sz="1100"/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6168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</a:pPr>
            <a:r>
              <a:rPr lang="en-GB" dirty="0" err="1">
                <a:solidFill>
                  <a:srgbClr val="005E91"/>
                </a:solidFill>
              </a:rPr>
              <a:t>Prepariamo</a:t>
            </a:r>
            <a:r>
              <a:rPr lang="en-GB" dirty="0">
                <a:solidFill>
                  <a:srgbClr val="005E91"/>
                </a:solidFill>
              </a:rPr>
              <a:t> </a:t>
            </a:r>
            <a:r>
              <a:rPr lang="en-GB" dirty="0" err="1">
                <a:solidFill>
                  <a:srgbClr val="005E91"/>
                </a:solidFill>
              </a:rPr>
              <a:t>l’ambiente</a:t>
            </a:r>
            <a:endParaRPr sz="3300" b="0" i="0" u="none" strike="noStrike" cap="none" dirty="0">
              <a:solidFill>
                <a:srgbClr val="005E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215182" y="1114777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sz="1600" dirty="0"/>
              <a:t>8 </a:t>
            </a:r>
            <a:r>
              <a:rPr lang="it-IT" sz="1600" dirty="0" err="1"/>
              <a:t>Docker</a:t>
            </a:r>
            <a:r>
              <a:rPr lang="it-IT" sz="1600" dirty="0"/>
              <a:t> Host su </a:t>
            </a:r>
            <a:r>
              <a:rPr lang="it-IT" sz="1600" dirty="0" err="1"/>
              <a:t>Azure</a:t>
            </a:r>
            <a:endParaRPr lang="it-IT" sz="1600" dirty="0"/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sz="1600" dirty="0"/>
              <a:t>Collegamento con </a:t>
            </a:r>
            <a:r>
              <a:rPr lang="it-IT" sz="1600" dirty="0" err="1"/>
              <a:t>putty</a:t>
            </a:r>
            <a:r>
              <a:rPr lang="it-IT" sz="1600" dirty="0"/>
              <a:t> a 159.149.70.50</a:t>
            </a:r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sz="1600" dirty="0" err="1"/>
              <a:t>user</a:t>
            </a:r>
            <a:r>
              <a:rPr lang="it-IT" sz="1600" dirty="0"/>
              <a:t>: </a:t>
            </a:r>
            <a:r>
              <a:rPr lang="it-IT" sz="1600" dirty="0" err="1"/>
              <a:t>cdc</a:t>
            </a:r>
            <a:endParaRPr lang="it-IT" sz="1600" dirty="0"/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sz="1600" dirty="0" err="1"/>
              <a:t>pwd</a:t>
            </a:r>
            <a:r>
              <a:rPr lang="it-IT" sz="1600" dirty="0"/>
              <a:t>: cortedeiconti2018</a:t>
            </a:r>
          </a:p>
          <a:p>
            <a:pPr marL="177800" lvl="0" indent="-38100">
              <a:buNone/>
            </a:pPr>
            <a:r>
              <a:rPr lang="it-IT" sz="1600" dirty="0"/>
              <a:t>cdc@sesar-ET2230I:~$ </a:t>
            </a:r>
            <a:r>
              <a:rPr lang="it-IT" sz="1600" dirty="0" err="1"/>
              <a:t>eval</a:t>
            </a:r>
            <a:r>
              <a:rPr lang="it-IT" sz="1600" dirty="0"/>
              <a:t> $(</a:t>
            </a:r>
            <a:r>
              <a:rPr lang="it-IT" sz="1600" dirty="0" err="1"/>
              <a:t>docker</a:t>
            </a:r>
            <a:r>
              <a:rPr lang="it-IT" sz="1600" dirty="0"/>
              <a:t>-machine </a:t>
            </a:r>
            <a:r>
              <a:rPr lang="it-IT" sz="1600" dirty="0" err="1"/>
              <a:t>env</a:t>
            </a:r>
            <a:r>
              <a:rPr lang="it-IT" sz="1600" dirty="0"/>
              <a:t> </a:t>
            </a:r>
            <a:r>
              <a:rPr lang="it-IT" sz="1600" dirty="0" err="1"/>
              <a:t>cdc</a:t>
            </a:r>
            <a:r>
              <a:rPr lang="it-IT" sz="1600" i="1" u="sng" dirty="0" err="1"/>
              <a:t>X</a:t>
            </a:r>
            <a:r>
              <a:rPr lang="it-IT" sz="1600" dirty="0"/>
              <a:t>) </a:t>
            </a:r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lang="it-IT" sz="1600" b="0" i="0" u="none" strike="noStrike" cap="none" dirty="0">
              <a:solidFill>
                <a:srgbClr val="2B3D50"/>
              </a:solidFill>
              <a:sym typeface="Montserrat"/>
            </a:endParaRPr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sz="1600" b="0" i="0" u="none" strike="noStrike" cap="none" dirty="0">
              <a:solidFill>
                <a:srgbClr val="2B3D50"/>
              </a:solidFill>
              <a:sym typeface="Montserrat"/>
            </a:endParaRPr>
          </a:p>
          <a:p>
            <a:pPr marL="1778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sz="1600" b="0" i="0" u="none" strike="noStrike" cap="none" dirty="0">
              <a:solidFill>
                <a:srgbClr val="2B3D50"/>
              </a:solidFill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96" y="2871654"/>
            <a:ext cx="3474720" cy="182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5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</a:pPr>
            <a:r>
              <a:rPr lang="en-GB" sz="3300" b="0" i="0" u="none" strike="noStrike" cap="none">
                <a:solidFill>
                  <a:srgbClr val="005E91"/>
                </a:solidFill>
                <a:latin typeface="Montserrat"/>
                <a:ea typeface="Montserrat"/>
                <a:cs typeface="Montserrat"/>
                <a:sym typeface="Montserrat"/>
              </a:rPr>
              <a:t>Terminale</a:t>
            </a:r>
            <a:endParaRPr sz="3300" b="0" i="0" u="none" strike="noStrike" cap="none">
              <a:solidFill>
                <a:srgbClr val="005E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Shape 7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0843" y="1273526"/>
            <a:ext cx="3263504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3716079" y="1273526"/>
            <a:ext cx="5427921" cy="19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Aprite il terminale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$ docker –version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Docker version 17.12.0-ce, build c97c6d6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4212865" y="3700129"/>
            <a:ext cx="4434349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Tutti I comandi docker sono preceduti dalla keyword </a:t>
            </a:r>
            <a:r>
              <a:rPr lang="en-GB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sz="18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</a:pPr>
            <a:r>
              <a:rPr lang="en-GB" sz="3300" b="0" i="0" u="none" strike="noStrike" cap="none">
                <a:solidFill>
                  <a:srgbClr val="005E91"/>
                </a:solidFill>
                <a:latin typeface="Montserrat"/>
                <a:ea typeface="Montserrat"/>
                <a:cs typeface="Montserrat"/>
                <a:sym typeface="Montserrat"/>
              </a:rPr>
              <a:t>Terminale</a:t>
            </a:r>
            <a:endParaRPr sz="3300" b="0" i="0" u="none" strike="noStrike" cap="none">
              <a:solidFill>
                <a:srgbClr val="005E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Shape 8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0843" y="1273526"/>
            <a:ext cx="3263504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3716079" y="1273526"/>
            <a:ext cx="5427921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docker –help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l="650" t="3400"/>
          <a:stretch/>
        </p:blipFill>
        <p:spPr>
          <a:xfrm>
            <a:off x="3788228" y="1730828"/>
            <a:ext cx="3977138" cy="324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</a:pPr>
            <a:r>
              <a:rPr lang="en-GB" sz="3300" b="0" i="0" u="none" strike="noStrike" cap="none">
                <a:solidFill>
                  <a:srgbClr val="005E91"/>
                </a:solidFill>
                <a:latin typeface="Montserrat"/>
                <a:ea typeface="Montserrat"/>
                <a:cs typeface="Montserrat"/>
                <a:sym typeface="Montserrat"/>
              </a:rPr>
              <a:t>Docker </a:t>
            </a:r>
            <a:r>
              <a:rPr lang="en-GB">
                <a:solidFill>
                  <a:srgbClr val="005E91"/>
                </a:solidFill>
              </a:rPr>
              <a:t>RUN</a:t>
            </a:r>
            <a:endParaRPr sz="3300" b="0" i="0" u="none" strike="noStrike" cap="none">
              <a:solidFill>
                <a:srgbClr val="005E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en-GB" i="1" u="sng"/>
              <a:t>docker run</a:t>
            </a:r>
            <a:r>
              <a:rPr lang="en-GB"/>
              <a:t> ci permette di creare ed eseguire un docker </a:t>
            </a:r>
            <a:endParaRPr/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en-GB"/>
              <a:t>$docker run hello-world </a:t>
            </a: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" name="Shape 89"/>
          <p:cNvCxnSpPr/>
          <p:nvPr/>
        </p:nvCxnSpPr>
        <p:spPr>
          <a:xfrm rot="10800000" flipH="1">
            <a:off x="2420475" y="2455925"/>
            <a:ext cx="1032300" cy="10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Shape 90"/>
          <p:cNvCxnSpPr/>
          <p:nvPr/>
        </p:nvCxnSpPr>
        <p:spPr>
          <a:xfrm rot="10800000">
            <a:off x="4342600" y="2402400"/>
            <a:ext cx="0" cy="123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Shape 91"/>
          <p:cNvCxnSpPr/>
          <p:nvPr/>
        </p:nvCxnSpPr>
        <p:spPr>
          <a:xfrm rot="10800000">
            <a:off x="5312475" y="2393725"/>
            <a:ext cx="1566300" cy="11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Shape 92"/>
          <p:cNvSpPr txBox="1"/>
          <p:nvPr/>
        </p:nvSpPr>
        <p:spPr>
          <a:xfrm>
            <a:off x="1219150" y="3470525"/>
            <a:ext cx="20289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Stiamo utilizzando la shell docker</a:t>
            </a:r>
            <a:endParaRPr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3489475" y="3639600"/>
            <a:ext cx="20289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Chiedendo di eseguire il comando </a:t>
            </a:r>
            <a:r>
              <a:rPr lang="en-GB" i="1" u="sng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run</a:t>
            </a:r>
            <a:endParaRPr i="1" u="sng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6222525" y="3578425"/>
            <a:ext cx="20289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Creare ed eseguire il docker relativo all’immagine hello worl</a:t>
            </a:r>
            <a:endParaRPr i="1" u="sng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</a:pPr>
            <a:r>
              <a:rPr lang="en-GB" sz="3300" b="0" i="0" u="none" strike="noStrike" cap="none">
                <a:solidFill>
                  <a:srgbClr val="005E91"/>
                </a:solidFill>
                <a:latin typeface="Montserrat"/>
                <a:ea typeface="Montserrat"/>
                <a:cs typeface="Montserrat"/>
                <a:sym typeface="Montserrat"/>
              </a:rPr>
              <a:t>Docker </a:t>
            </a:r>
            <a:r>
              <a:rPr lang="en-GB">
                <a:solidFill>
                  <a:srgbClr val="005E91"/>
                </a:solidFill>
              </a:rPr>
              <a:t>RUN</a:t>
            </a:r>
            <a:endParaRPr sz="3300" b="0" i="0" u="none" strike="noStrike" cap="none">
              <a:solidFill>
                <a:srgbClr val="005E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en-GB" i="1" u="sng"/>
              <a:t>docker run</a:t>
            </a:r>
            <a:r>
              <a:rPr lang="en-GB"/>
              <a:t> ci permette di creare ed eseguire un docker </a:t>
            </a:r>
            <a:endParaRPr/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en-GB"/>
              <a:t>$docker run hello-world </a:t>
            </a:r>
            <a:endParaRPr sz="2100" b="0" i="0" u="none" strike="noStrike" cap="none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1" name="Shape 101"/>
          <p:cNvCxnSpPr/>
          <p:nvPr/>
        </p:nvCxnSpPr>
        <p:spPr>
          <a:xfrm rot="10800000" flipH="1">
            <a:off x="2420475" y="2455925"/>
            <a:ext cx="1032300" cy="101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Shape 102"/>
          <p:cNvCxnSpPr/>
          <p:nvPr/>
        </p:nvCxnSpPr>
        <p:spPr>
          <a:xfrm rot="10800000">
            <a:off x="4342600" y="2402400"/>
            <a:ext cx="0" cy="123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Shape 103"/>
          <p:cNvCxnSpPr/>
          <p:nvPr/>
        </p:nvCxnSpPr>
        <p:spPr>
          <a:xfrm rot="10800000">
            <a:off x="5312475" y="2393725"/>
            <a:ext cx="1566300" cy="113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Shape 104"/>
          <p:cNvSpPr txBox="1"/>
          <p:nvPr/>
        </p:nvSpPr>
        <p:spPr>
          <a:xfrm>
            <a:off x="1219150" y="3470525"/>
            <a:ext cx="20289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Stiamo utilizzando la shell docker</a:t>
            </a:r>
            <a:endParaRPr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489475" y="3639600"/>
            <a:ext cx="20289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Chiedendo di eseguire il comando </a:t>
            </a:r>
            <a:r>
              <a:rPr lang="en-GB" i="1" u="sng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run</a:t>
            </a:r>
            <a:endParaRPr i="1" u="sng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6222525" y="3578425"/>
            <a:ext cx="2028900" cy="9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Creare ed eseguire il docker relativo all’immagine hello worl</a:t>
            </a:r>
            <a:endParaRPr i="1" u="sng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769825" y="1083750"/>
            <a:ext cx="7468200" cy="3874500"/>
          </a:xfrm>
          <a:prstGeom prst="rect">
            <a:avLst/>
          </a:prstGeom>
          <a:solidFill>
            <a:srgbClr val="2B3D50">
              <a:alpha val="734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3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</a:rPr>
              <a:t>Unable to find image 'hello-world:latest' locally</a:t>
            </a:r>
            <a:endParaRPr sz="1000" b="1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l</a:t>
            </a:r>
            <a:r>
              <a:rPr lang="en-GB" sz="1000" b="1">
                <a:solidFill>
                  <a:srgbClr val="FFFFFF"/>
                </a:solidFill>
              </a:rPr>
              <a:t>atest: Pulling from library/hello-world</a:t>
            </a:r>
            <a:endParaRPr sz="1000" b="1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</a:rPr>
              <a:t>ca4f61b1923c: Pull complete</a:t>
            </a:r>
            <a:endParaRPr sz="1000" b="1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Digest: sha256:083de497cff944f969d8499ab94f07134c50bcf5e6b9559b27182d3fa80ce3f7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FFFFFF"/>
                </a:solidFill>
              </a:rPr>
              <a:t>Status: Downloaded newer image for hello-world:latest</a:t>
            </a:r>
            <a:endParaRPr sz="1000" b="1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Hello from Docker!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This message shows that your installation appears to be working correctly.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To generate this message, Docker took the following steps: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1. The Docker client contacted the Docker daemon.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2. The Docker daemon pulled the "hello-world" image from the Docker Hub.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   (amd64)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3. The Docker daemon created a new container from that image which runs the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   executable that produces the output you are currently reading.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4. The Docker daemon streamed that output to the Docker client, which sent it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   to your terminal.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To try something more ambitious, you can run an Ubuntu container with: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$ docker run -it ubuntu bash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Share images, automate workflows, and more with a free Docker ID: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https://cloud.docker.com/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examples and ideas, visit: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 https://docs.docker.com/engine/userguide/</a:t>
            </a:r>
            <a:endParaRPr sz="100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</a:pPr>
            <a:r>
              <a:rPr lang="en-GB" sz="3300" b="0" i="0" u="none" strike="noStrike" cap="none" dirty="0" err="1">
                <a:solidFill>
                  <a:srgbClr val="005E91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  <a:r>
              <a:rPr lang="en-GB" sz="3300" b="0" i="0" u="none" strike="noStrike" cap="none" dirty="0">
                <a:solidFill>
                  <a:srgbClr val="005E9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dirty="0">
                <a:solidFill>
                  <a:srgbClr val="005E91"/>
                </a:solidFill>
              </a:rPr>
              <a:t>Management</a:t>
            </a:r>
            <a:endParaRPr sz="3300" b="0" i="0" u="none" strike="noStrike" cap="none" dirty="0">
              <a:solidFill>
                <a:srgbClr val="005E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sz="2100" b="0" i="0" u="none" strike="noStrike" cap="none" dirty="0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Listare i </a:t>
            </a:r>
            <a:r>
              <a:rPr lang="it-IT" sz="2100" b="0" i="0" u="none" strike="noStrike" cap="none" dirty="0" err="1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  <a:r>
              <a:rPr lang="it-IT" sz="2100" b="0" i="0" u="none" strike="noStrike" cap="none" dirty="0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 che sono in </a:t>
            </a:r>
            <a:r>
              <a:rPr lang="it-IT" sz="2100" b="0" i="0" u="none" strike="noStrike" cap="none" dirty="0" err="1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running</a:t>
            </a:r>
            <a:endParaRPr lang="it-IT" sz="2100" b="0" i="0" u="none" strike="noStrike" cap="none" dirty="0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it-IT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it-IT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t-IT" dirty="0" err="1">
                <a:latin typeface="Consolas" charset="0"/>
                <a:ea typeface="Consolas" charset="0"/>
                <a:cs typeface="Consolas" charset="0"/>
              </a:rPr>
              <a:t>ps</a:t>
            </a:r>
            <a:endParaRPr lang="it-IT" dirty="0">
              <a:latin typeface="Consolas" charset="0"/>
              <a:ea typeface="Consolas" charset="0"/>
              <a:cs typeface="Consolas" charset="0"/>
            </a:endParaRPr>
          </a:p>
          <a:p>
            <a:pPr marL="177800" lvl="0" indent="-38100">
              <a:spcBef>
                <a:spcPts val="0"/>
              </a:spcBef>
              <a:buNone/>
            </a:pPr>
            <a:r>
              <a:rPr lang="it-IT" dirty="0"/>
              <a:t>Listare tutti i  </a:t>
            </a:r>
            <a:r>
              <a:rPr lang="it-IT" dirty="0" err="1"/>
              <a:t>docker</a:t>
            </a:r>
            <a:r>
              <a:rPr lang="it-IT" dirty="0"/>
              <a:t> (</a:t>
            </a:r>
            <a:r>
              <a:rPr lang="it-IT" dirty="0" err="1"/>
              <a:t>running</a:t>
            </a:r>
            <a:r>
              <a:rPr lang="it-IT" dirty="0"/>
              <a:t> and </a:t>
            </a:r>
            <a:r>
              <a:rPr lang="it-IT" dirty="0" err="1"/>
              <a:t>exited</a:t>
            </a:r>
            <a:r>
              <a:rPr lang="it-IT" dirty="0"/>
              <a:t>)</a:t>
            </a:r>
          </a:p>
          <a:p>
            <a:pPr marL="177800" lvl="0" indent="-38100">
              <a:spcBef>
                <a:spcPts val="0"/>
              </a:spcBef>
              <a:buNone/>
            </a:pPr>
            <a:r>
              <a:rPr lang="it-IT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it-IT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it-IT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t-IT" dirty="0" err="1">
                <a:latin typeface="Consolas" charset="0"/>
                <a:ea typeface="Consolas" charset="0"/>
                <a:cs typeface="Consolas" charset="0"/>
              </a:rPr>
              <a:t>ps</a:t>
            </a:r>
            <a:r>
              <a:rPr lang="it-IT" dirty="0">
                <a:latin typeface="Consolas" charset="0"/>
                <a:ea typeface="Consolas" charset="0"/>
                <a:cs typeface="Consolas" charset="0"/>
              </a:rPr>
              <a:t> -a</a:t>
            </a:r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lang="it-IT" sz="2100" b="0" i="0" u="none" strike="noStrike" cap="none" dirty="0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dirty="0"/>
              <a:t>Stoppare un </a:t>
            </a:r>
            <a:r>
              <a:rPr lang="it-IT" dirty="0" err="1"/>
              <a:t>docker</a:t>
            </a:r>
            <a:endParaRPr lang="it-IT" dirty="0"/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sz="2100" b="0" i="0" u="none" strike="noStrike" cap="none" dirty="0">
                <a:solidFill>
                  <a:srgbClr val="2B3D50"/>
                </a:solidFill>
                <a:latin typeface="Consolas" charset="0"/>
                <a:ea typeface="Consolas" charset="0"/>
                <a:cs typeface="Consolas" charset="0"/>
                <a:sym typeface="Montserrat"/>
              </a:rPr>
              <a:t>$</a:t>
            </a:r>
            <a:r>
              <a:rPr lang="it-IT" sz="2100" b="0" i="0" u="none" strike="noStrike" cap="none" dirty="0" err="1">
                <a:solidFill>
                  <a:srgbClr val="2B3D50"/>
                </a:solidFill>
                <a:latin typeface="Consolas" charset="0"/>
                <a:ea typeface="Consolas" charset="0"/>
                <a:cs typeface="Consolas" charset="0"/>
                <a:sym typeface="Montserrat"/>
              </a:rPr>
              <a:t>docker</a:t>
            </a:r>
            <a:r>
              <a:rPr lang="it-IT" sz="2100" b="0" i="0" u="none" strike="noStrike" cap="none" dirty="0">
                <a:solidFill>
                  <a:srgbClr val="2B3D50"/>
                </a:solidFill>
                <a:latin typeface="Consolas" charset="0"/>
                <a:ea typeface="Consolas" charset="0"/>
                <a:cs typeface="Consolas" charset="0"/>
                <a:sym typeface="Montserrat"/>
              </a:rPr>
              <a:t> stop &lt;</a:t>
            </a:r>
            <a:r>
              <a:rPr lang="it-IT" sz="2100" b="0" i="0" u="none" strike="noStrike" cap="none" dirty="0" err="1">
                <a:solidFill>
                  <a:srgbClr val="2B3D50"/>
                </a:solidFill>
                <a:latin typeface="Consolas" charset="0"/>
                <a:ea typeface="Consolas" charset="0"/>
                <a:cs typeface="Consolas" charset="0"/>
                <a:sym typeface="Montserrat"/>
              </a:rPr>
              <a:t>id|name</a:t>
            </a:r>
            <a:r>
              <a:rPr lang="it-IT" sz="2100" b="0" i="0" u="none" strike="noStrike" cap="none" dirty="0">
                <a:solidFill>
                  <a:srgbClr val="2B3D50"/>
                </a:solidFill>
                <a:latin typeface="Consolas" charset="0"/>
                <a:ea typeface="Consolas" charset="0"/>
                <a:cs typeface="Consolas" charset="0"/>
                <a:sym typeface="Montserrat"/>
              </a:rPr>
              <a:t>&gt;</a:t>
            </a:r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endParaRPr lang="it-IT" dirty="0"/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sz="2100" b="0" i="0" u="none" strike="noStrike" cap="none" dirty="0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Cancellare un </a:t>
            </a:r>
            <a:r>
              <a:rPr lang="it-IT" sz="2100" b="0" i="0" u="none" strike="noStrike" cap="none" dirty="0" err="1">
                <a:solidFill>
                  <a:srgbClr val="2B3D50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  <a:endParaRPr lang="it-IT" sz="2100" b="0" i="0" u="none" strike="noStrike" cap="none" dirty="0">
              <a:solidFill>
                <a:srgbClr val="2B3D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Font typeface="Arial"/>
              <a:buNone/>
            </a:pPr>
            <a:r>
              <a:rPr lang="it-IT" dirty="0"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it-IT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it-IT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t-IT" dirty="0" err="1">
                <a:latin typeface="Consolas" charset="0"/>
                <a:ea typeface="Consolas" charset="0"/>
                <a:cs typeface="Consolas" charset="0"/>
              </a:rPr>
              <a:t>rm</a:t>
            </a:r>
            <a:r>
              <a:rPr lang="it-IT" dirty="0"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it-IT" dirty="0" err="1">
                <a:latin typeface="Consolas" charset="0"/>
                <a:ea typeface="Consolas" charset="0"/>
                <a:cs typeface="Consolas" charset="0"/>
              </a:rPr>
              <a:t>id|name</a:t>
            </a:r>
            <a:r>
              <a:rPr lang="it-IT" dirty="0">
                <a:latin typeface="Consolas" charset="0"/>
                <a:ea typeface="Consolas" charset="0"/>
                <a:cs typeface="Consolas" charset="0"/>
              </a:rPr>
              <a:t>&gt;</a:t>
            </a:r>
            <a:endParaRPr sz="2100" b="0" i="0" u="none" strike="noStrike" cap="none" dirty="0">
              <a:solidFill>
                <a:srgbClr val="2B3D50"/>
              </a:solidFill>
              <a:latin typeface="Consolas" charset="0"/>
              <a:ea typeface="Consolas" charset="0"/>
              <a:cs typeface="Consolas" charset="0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993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Images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Per eseguire/creare un docker abbiamo bisogno di una immagine.</a:t>
            </a: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Da dove scarichiamo le immagini?</a:t>
            </a:r>
            <a:endParaRPr sz="180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Quali immagini sono disponibili nella nostra docker machine?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Images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Per eseguire/creare un docker abbiamo bisogno di una immagine.</a:t>
            </a:r>
            <a:endParaRPr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Da dove scarichiamo le immagini? </a:t>
            </a:r>
            <a:endParaRPr sz="18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/>
              <a:t>REGISTRY</a:t>
            </a:r>
            <a:endParaRPr sz="1800"/>
          </a:p>
          <a:p>
            <a: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Quali immagini sono disponibili nella nostra docker machine?</a:t>
            </a:r>
            <a:endParaRPr sz="18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/>
              <a:t>$ docker image list</a:t>
            </a:r>
            <a:endParaRPr sz="18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8ABAC72-96C3-448D-9C20-88315F2C7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Server: a </a:t>
            </a:r>
            <a:r>
              <a:rPr lang="it-IT" dirty="0" err="1"/>
              <a:t>daemon</a:t>
            </a:r>
            <a:r>
              <a:rPr lang="it-IT" dirty="0"/>
              <a:t> (</a:t>
            </a:r>
            <a:r>
              <a:rPr lang="it-IT" dirty="0" err="1"/>
              <a:t>dockerd</a:t>
            </a:r>
            <a:r>
              <a:rPr lang="it-IT" dirty="0"/>
              <a:t>)</a:t>
            </a:r>
          </a:p>
          <a:p>
            <a:r>
              <a:rPr lang="it-IT" dirty="0"/>
              <a:t>REST API</a:t>
            </a:r>
          </a:p>
          <a:p>
            <a:r>
              <a:rPr lang="it-IT" dirty="0"/>
              <a:t>CLI </a:t>
            </a:r>
            <a:r>
              <a:rPr lang="it-IT" dirty="0" err="1"/>
              <a:t>interface</a:t>
            </a:r>
            <a:r>
              <a:rPr lang="it-IT" dirty="0"/>
              <a:t> (</a:t>
            </a:r>
            <a:r>
              <a:rPr lang="it-IT" dirty="0" err="1"/>
              <a:t>docker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5CD81050-58FF-4265-AB23-A25D2D19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</a:t>
            </a:r>
            <a:r>
              <a:rPr lang="it-IT" dirty="0" err="1"/>
              <a:t>engine</a:t>
            </a:r>
            <a:endParaRPr lang="en-GB" dirty="0"/>
          </a:p>
        </p:txBody>
      </p:sp>
      <p:pic>
        <p:nvPicPr>
          <p:cNvPr id="6146" name="Picture 2" descr="Docker Engine Components Flow">
            <a:extLst>
              <a:ext uri="{FF2B5EF4-FFF2-40B4-BE49-F238E27FC236}">
                <a16:creationId xmlns:a16="http://schemas.microsoft.com/office/drawing/2014/main" id="{E80D2A95-0B3E-4739-B457-6683BDA04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922" y="1545636"/>
            <a:ext cx="3514725" cy="275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466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REGISTRY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3D50"/>
                </a:solidFill>
                <a:highlight>
                  <a:srgbClr val="FFFFFF"/>
                </a:highlight>
              </a:rPr>
              <a:t>Un </a:t>
            </a:r>
            <a:r>
              <a:rPr lang="en-GB" b="1">
                <a:solidFill>
                  <a:srgbClr val="2B3D50"/>
                </a:solidFill>
                <a:highlight>
                  <a:srgbClr val="FFFFFF"/>
                </a:highlight>
              </a:rPr>
              <a:t>registry</a:t>
            </a:r>
            <a:r>
              <a:rPr lang="en-GB">
                <a:solidFill>
                  <a:srgbClr val="2B3D50"/>
                </a:solidFill>
                <a:highlight>
                  <a:srgbClr val="FFFFFF"/>
                </a:highlight>
              </a:rPr>
              <a:t>  è un applicazione server (stateless e altamente scalabile) che permette di gestire/distribuire immagini docker.</a:t>
            </a:r>
            <a:endParaRPr>
              <a:solidFill>
                <a:srgbClr val="2B3D5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B3D50"/>
                </a:solidFill>
                <a:highlight>
                  <a:srgbClr val="FFFFFF"/>
                </a:highlight>
              </a:rPr>
              <a:t>Un registry può essere pubblico o privato:</a:t>
            </a:r>
            <a:endParaRPr>
              <a:solidFill>
                <a:srgbClr val="2B3D50"/>
              </a:solidFill>
              <a:highlight>
                <a:srgbClr val="FFFFFF"/>
              </a:highlight>
            </a:endParaRPr>
          </a:p>
          <a:p>
            <a:pPr marL="457200" lvl="0" indent="-361950" rtl="0">
              <a:spcBef>
                <a:spcPts val="800"/>
              </a:spcBef>
              <a:spcAft>
                <a:spcPts val="0"/>
              </a:spcAft>
              <a:buClr>
                <a:srgbClr val="2B3D50"/>
              </a:buClr>
              <a:buSzPts val="2100"/>
              <a:buChar char="-"/>
            </a:pPr>
            <a:r>
              <a:rPr lang="en-GB">
                <a:solidFill>
                  <a:srgbClr val="2B3D50"/>
                </a:solidFill>
                <a:highlight>
                  <a:srgbClr val="FFFFFF"/>
                </a:highlight>
              </a:rPr>
              <a:t>Pubblico (no login) </a:t>
            </a:r>
            <a:r>
              <a:rPr lang="en-GB" sz="1400">
                <a:solidFill>
                  <a:srgbClr val="2B3D50"/>
                </a:solidFill>
                <a:highlight>
                  <a:srgbClr val="FFFFFF"/>
                </a:highlight>
              </a:rPr>
              <a:t>es. DockerHub/The docker store</a:t>
            </a:r>
            <a:endParaRPr sz="1400">
              <a:solidFill>
                <a:srgbClr val="2B3D50"/>
              </a:solidFill>
              <a:highlight>
                <a:srgbClr val="FFFFFF"/>
              </a:highlight>
            </a:endParaRPr>
          </a:p>
          <a:p>
            <a:pPr marL="457200" lvl="0" indent="-361950">
              <a:spcBef>
                <a:spcPts val="0"/>
              </a:spcBef>
              <a:spcAft>
                <a:spcPts val="0"/>
              </a:spcAft>
              <a:buClr>
                <a:srgbClr val="2B3D50"/>
              </a:buClr>
              <a:buSzPts val="2100"/>
              <a:buChar char="-"/>
            </a:pPr>
            <a:r>
              <a:rPr lang="en-GB">
                <a:solidFill>
                  <a:srgbClr val="2B3D50"/>
                </a:solidFill>
                <a:highlight>
                  <a:srgbClr val="FFFFFF"/>
                </a:highlight>
              </a:rPr>
              <a:t>Privato (access restricted)  </a:t>
            </a:r>
            <a:r>
              <a:rPr lang="en-GB" sz="1400">
                <a:solidFill>
                  <a:srgbClr val="2B3D50"/>
                </a:solidFill>
                <a:highlight>
                  <a:srgbClr val="FFFFFF"/>
                </a:highlight>
              </a:rPr>
              <a:t>es. Own registry/Azure docker registry/Gitlab registry</a:t>
            </a:r>
            <a:endParaRPr sz="1400">
              <a:solidFill>
                <a:srgbClr val="2B3D5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The Docker Hub </a:t>
            </a:r>
            <a:r>
              <a:rPr lang="en-GB" sz="1200">
                <a:solidFill>
                  <a:srgbClr val="005E91"/>
                </a:solidFill>
              </a:rPr>
              <a:t>(https://hub.docker.com/)</a:t>
            </a:r>
            <a:endParaRPr sz="1200">
              <a:solidFill>
                <a:srgbClr val="005E91"/>
              </a:solidFill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5455400" y="1441550"/>
            <a:ext cx="30600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Repository pubblico dove è possibile cercare applicazioni già dockerizzate e pronte all’uso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51" y="1149875"/>
            <a:ext cx="4860901" cy="399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363" y="3419943"/>
            <a:ext cx="2898075" cy="16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Ready Docker Power!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Ipotizziamo di voler provare OWNCLOUD* per capire se potrebbe essere il servizio di storage che fa per noi. Solitamente dobbiamo deployare una macchina e configurarla a dovere.</a:t>
            </a:r>
            <a:endParaRPr sz="1400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400" y="3089300"/>
            <a:ext cx="1082950" cy="10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 t="16055" b="23150"/>
          <a:stretch/>
        </p:blipFill>
        <p:spPr>
          <a:xfrm>
            <a:off x="762950" y="2696700"/>
            <a:ext cx="5093775" cy="1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6242550" y="3705475"/>
            <a:ext cx="23781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6A6A6A"/>
                </a:solidFill>
                <a:highlight>
                  <a:srgbClr val="FFFFFF"/>
                </a:highlight>
              </a:rPr>
              <a:t>*ownCloud</a:t>
            </a:r>
            <a:r>
              <a:rPr lang="en-GB" sz="1100">
                <a:solidFill>
                  <a:srgbClr val="545454"/>
                </a:solidFill>
                <a:highlight>
                  <a:srgbClr val="FFFFFF"/>
                </a:highlight>
              </a:rPr>
              <a:t> è un software libero che permette di gestire un completo servizio di file hosting.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Ready Docker Power!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Ipotizziamo di voler provare OWNCLOUD per capire se potrebbe essere il servizio di storage che fa per noi. Solitamente dobbiamo deployare una macchina e configurarla a dovere.</a:t>
            </a:r>
            <a:endParaRPr sz="1800"/>
          </a:p>
          <a:p>
            <a: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Apriamo dockerhub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Cerchiamo owncloud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Selezioniamo la prima soluzione proposta 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Leggiamo come deployarlo </a:t>
            </a:r>
            <a:r>
              <a:rPr lang="en-GB" sz="1400"/>
              <a:t>(docker run -d -p 80:80 owncloud:8.1)</a:t>
            </a:r>
            <a:endParaRPr sz="1400"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400" y="3089300"/>
            <a:ext cx="1082950" cy="10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OWNCLOUD</a:t>
            </a:r>
            <a:endParaRPr>
              <a:solidFill>
                <a:srgbClr val="005E91"/>
              </a:solidFill>
            </a:endParaRP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75" y="1695575"/>
            <a:ext cx="5906053" cy="23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178650" y="2014775"/>
            <a:ext cx="2583000" cy="26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/>
              <a:t>Perfetto per fast delivery o testing, non per la produzione. </a:t>
            </a:r>
            <a:endParaRPr sz="160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/>
              <a:t>Nei prossimo giorni vedremo come organizzare meglio un deployment simile</a:t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Private Registry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556325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Come posso avere un private registry? </a:t>
            </a:r>
            <a:endParaRPr sz="180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Un registry può essere un docker. Creiamo il nostro registry:</a:t>
            </a:r>
            <a:endParaRPr sz="1800"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 i="1"/>
              <a:t>$docker run -p 5000:5000 registry:2</a:t>
            </a:r>
            <a:endParaRPr sz="1600" i="1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Le operazioni possibili su un registry sono la pull e la push rispettivamente, scarica dal registry e carica nel registry.</a:t>
            </a:r>
            <a:endParaRPr/>
          </a:p>
          <a:p>
            <a: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Scarichiamo un immagine dal repo pubblico</a:t>
            </a:r>
            <a:endParaRPr sz="1800"/>
          </a:p>
          <a:p>
            <a: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romanLcPeriod"/>
            </a:pPr>
            <a:r>
              <a:rPr lang="en-GB" i="1"/>
              <a:t>$docker image pull ubuntu</a:t>
            </a:r>
            <a:endParaRPr i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Prepariamola per il nostro registry</a:t>
            </a:r>
            <a:endParaRPr sz="1800"/>
          </a:p>
          <a:p>
            <a: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romanLcPeriod"/>
            </a:pPr>
            <a:r>
              <a:rPr lang="en-GB" i="1"/>
              <a:t>$docker image tag ubuntu localhost:5000/myubuntu</a:t>
            </a:r>
            <a:endParaRPr i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Carichiamo nel registry</a:t>
            </a:r>
            <a:endParaRPr sz="1800"/>
          </a:p>
          <a:p>
            <a: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romanLcPeriod"/>
            </a:pPr>
            <a:r>
              <a:rPr lang="en-GB" i="1"/>
              <a:t>$docker pull localhost:5000/myubuntu</a:t>
            </a:r>
            <a:endParaRPr i="1"/>
          </a:p>
          <a:p>
            <a:pPr marL="45720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Images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$docker image --help</a:t>
            </a:r>
            <a:endParaRPr/>
          </a:p>
          <a:p>
            <a: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docker image ls </a:t>
            </a:r>
            <a:r>
              <a:rPr lang="en-GB" sz="1600"/>
              <a:t>(lista tutte le immagini)</a:t>
            </a:r>
            <a:endParaRPr sz="1600"/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docker image pull &lt;name&gt; </a:t>
            </a:r>
            <a:r>
              <a:rPr lang="en-GB" sz="1600"/>
              <a:t>(scarica l’immagine)</a:t>
            </a:r>
            <a:endParaRPr sz="1600"/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docker image push &lt;name&gt;</a:t>
            </a:r>
            <a:r>
              <a:rPr lang="en-GB" sz="1600"/>
              <a:t>(carica in un repo l’immagine)</a:t>
            </a:r>
            <a:endParaRPr sz="1600"/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GB"/>
              <a:t>docker image rm &lt;id&gt; </a:t>
            </a:r>
            <a:r>
              <a:rPr lang="en-GB" sz="1600"/>
              <a:t>(cancella un immagine localmente)</a:t>
            </a:r>
            <a:endParaRPr sz="1600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docker image tag &lt;name&gt; &lt;new_name&gt; </a:t>
            </a:r>
            <a:r>
              <a:rPr lang="en-GB" sz="1600"/>
              <a:t>(rinomina l’immagine utile per indirizzare i registry)</a:t>
            </a: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5E91"/>
                </a:solidFill>
              </a:rPr>
              <a:t>Images - versions</a:t>
            </a:r>
            <a:endParaRPr dirty="0">
              <a:solidFill>
                <a:srgbClr val="005E91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it-IT" sz="1600" dirty="0"/>
              <a:t>Avete mai avuto il problema di utilizzare diverse versioni di linguaggio o software??</a:t>
            </a: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it-IT" sz="1200" dirty="0" err="1"/>
              <a:t>mysql</a:t>
            </a:r>
            <a:r>
              <a:rPr lang="it-IT" sz="1200" dirty="0"/>
              <a:t> 5.1 vs </a:t>
            </a:r>
            <a:r>
              <a:rPr lang="it-IT" sz="1200" dirty="0" err="1"/>
              <a:t>mysql</a:t>
            </a:r>
            <a:r>
              <a:rPr lang="it-IT" sz="1200" dirty="0"/>
              <a:t> 5.5</a:t>
            </a: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it-IT" sz="1200" dirty="0"/>
              <a:t>java 1.6 vs java 1.8</a:t>
            </a: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it-IT" sz="1200" dirty="0" err="1"/>
              <a:t>python</a:t>
            </a:r>
            <a:r>
              <a:rPr lang="it-IT" sz="1200" dirty="0"/>
              <a:t> 2.7 vs </a:t>
            </a:r>
            <a:r>
              <a:rPr lang="it-IT" sz="1200" dirty="0" err="1"/>
              <a:t>python</a:t>
            </a:r>
            <a:r>
              <a:rPr lang="it-IT" sz="1200" dirty="0"/>
              <a:t> 3.6</a:t>
            </a: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it-IT" sz="1600" dirty="0" err="1"/>
              <a:t>docker</a:t>
            </a:r>
            <a:r>
              <a:rPr lang="it-IT" sz="1600" dirty="0"/>
              <a:t> ci permette di gestire versioni  diverse  in </a:t>
            </a: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it-IT" sz="1600" dirty="0"/>
              <a:t>maniera snella e </a:t>
            </a:r>
            <a:r>
              <a:rPr lang="it-IT" sz="1600" dirty="0" err="1"/>
              <a:t>intellgente</a:t>
            </a:r>
            <a:r>
              <a:rPr lang="it-IT" sz="1600" dirty="0"/>
              <a:t> mediante il </a:t>
            </a:r>
            <a:r>
              <a:rPr lang="it-IT" sz="1600" dirty="0" err="1"/>
              <a:t>versioning</a:t>
            </a:r>
            <a:endParaRPr lang="it-IT" sz="1600" dirty="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it-IT" sz="1200" i="1" dirty="0"/>
              <a:t>torniamo su </a:t>
            </a:r>
            <a:r>
              <a:rPr lang="it-IT" sz="1200" i="1" dirty="0" err="1"/>
              <a:t>dockerhub</a:t>
            </a:r>
            <a:r>
              <a:rPr lang="it-IT" sz="1200" i="1" dirty="0"/>
              <a:t> e cerchiamo sempre </a:t>
            </a:r>
            <a:r>
              <a:rPr lang="it-IT" sz="1200" i="1" dirty="0" err="1"/>
              <a:t>owncloud</a:t>
            </a:r>
            <a:endParaRPr sz="12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5" y="1826115"/>
            <a:ext cx="2110154" cy="28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85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347625" y="1725475"/>
            <a:ext cx="5167800" cy="29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Fino adesso abbiamo utilizzato docker/immagini già preparati da altri. </a:t>
            </a: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Tutta la caratterizzazione di un docker è nel </a:t>
            </a:r>
            <a:r>
              <a:rPr lang="en-GB" b="1" i="1" u="sng"/>
              <a:t>Dockerfile</a:t>
            </a:r>
            <a:endParaRPr b="1" i="1" u="sng"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5" y="1926000"/>
            <a:ext cx="2545925" cy="25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28650" y="1188200"/>
            <a:ext cx="7886700" cy="3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 </a:t>
            </a:r>
            <a:r>
              <a:rPr lang="en-GB" sz="1800" b="1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Dockerfile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è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un file di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testo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contiene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tutti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comandi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utente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dovrebbe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eseguire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dalla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command line per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assemblare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l’immagine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Utilizzando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1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GB" sz="1800" b="1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build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è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possibile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partendo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dal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dockerfile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creare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immagine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Comment</a:t>
            </a:r>
            <a:endParaRPr sz="1800" dirty="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INSTRUCTION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paramenter</a:t>
            </a:r>
            <a:endParaRPr sz="1800" dirty="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istruzioni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non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sono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case sensitive, ma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è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buona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dirty="0" err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mantenerle</a:t>
            </a:r>
            <a:r>
              <a:rPr lang="en-GB" sz="1800" dirty="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UPPERCASE</a:t>
            </a:r>
            <a:endParaRPr sz="1800" dirty="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1">
            <a:extLst>
              <a:ext uri="{FF2B5EF4-FFF2-40B4-BE49-F238E27FC236}">
                <a16:creationId xmlns:a16="http://schemas.microsoft.com/office/drawing/2014/main" id="{0B6E37E7-ABAC-4767-A057-7AC5F8F340DD}"/>
              </a:ext>
            </a:extLst>
          </p:cNvPr>
          <p:cNvSpPr txBox="1">
            <a:spLocks/>
          </p:cNvSpPr>
          <p:nvPr/>
        </p:nvSpPr>
        <p:spPr>
          <a:xfrm>
            <a:off x="1485900" y="914400"/>
            <a:ext cx="6172200" cy="368274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it-IT" sz="1950" dirty="0">
                <a:solidFill>
                  <a:schemeClr val="bg2"/>
                </a:solidFill>
              </a:rPr>
              <a:t>Docker è composto da tre attori principali:</a:t>
            </a:r>
          </a:p>
          <a:p>
            <a:pPr lvl="1" fontAlgn="base"/>
            <a:r>
              <a:rPr lang="it-IT" sz="1725" b="1" dirty="0" err="1">
                <a:solidFill>
                  <a:schemeClr val="bg2"/>
                </a:solidFill>
              </a:rPr>
              <a:t>Registry</a:t>
            </a:r>
            <a:r>
              <a:rPr lang="it-IT" sz="1725" dirty="0">
                <a:solidFill>
                  <a:schemeClr val="bg2"/>
                </a:solidFill>
              </a:rPr>
              <a:t> contiene le immagini dei container </a:t>
            </a:r>
          </a:p>
          <a:p>
            <a:pPr lvl="1" fontAlgn="base"/>
            <a:r>
              <a:rPr lang="it-IT" sz="1725" b="1" dirty="0">
                <a:solidFill>
                  <a:schemeClr val="bg2"/>
                </a:solidFill>
              </a:rPr>
              <a:t>Docker </a:t>
            </a:r>
            <a:r>
              <a:rPr lang="it-IT" sz="1725" b="1" dirty="0" err="1">
                <a:solidFill>
                  <a:schemeClr val="bg2"/>
                </a:solidFill>
              </a:rPr>
              <a:t>daemon</a:t>
            </a:r>
            <a:r>
              <a:rPr lang="it-IT" sz="1725" b="1" dirty="0">
                <a:solidFill>
                  <a:schemeClr val="bg2"/>
                </a:solidFill>
              </a:rPr>
              <a:t> </a:t>
            </a:r>
            <a:r>
              <a:rPr lang="it-IT" sz="1725" dirty="0">
                <a:solidFill>
                  <a:schemeClr val="bg2"/>
                </a:solidFill>
              </a:rPr>
              <a:t>interroga il </a:t>
            </a:r>
            <a:r>
              <a:rPr lang="it-IT" sz="1725" dirty="0" err="1">
                <a:solidFill>
                  <a:schemeClr val="bg2"/>
                </a:solidFill>
              </a:rPr>
              <a:t>registry</a:t>
            </a:r>
            <a:r>
              <a:rPr lang="it-IT" sz="1725" dirty="0">
                <a:solidFill>
                  <a:schemeClr val="bg2"/>
                </a:solidFill>
              </a:rPr>
              <a:t> per ottenere l’image da eseguire in un container</a:t>
            </a:r>
          </a:p>
          <a:p>
            <a:pPr lvl="1" fontAlgn="base"/>
            <a:r>
              <a:rPr lang="it-IT" sz="1725" b="1" dirty="0" err="1">
                <a:solidFill>
                  <a:schemeClr val="bg2"/>
                </a:solidFill>
              </a:rPr>
              <a:t>docker</a:t>
            </a:r>
            <a:r>
              <a:rPr lang="it-IT" sz="1725" b="1" dirty="0">
                <a:solidFill>
                  <a:schemeClr val="bg2"/>
                </a:solidFill>
              </a:rPr>
              <a:t> client </a:t>
            </a:r>
            <a:r>
              <a:rPr lang="it-IT" sz="1725" dirty="0">
                <a:solidFill>
                  <a:schemeClr val="bg2"/>
                </a:solidFill>
              </a:rPr>
              <a:t>comunica con il </a:t>
            </a:r>
            <a:r>
              <a:rPr lang="it-IT" sz="1725" dirty="0" err="1">
                <a:solidFill>
                  <a:schemeClr val="bg2"/>
                </a:solidFill>
              </a:rPr>
              <a:t>docker</a:t>
            </a:r>
            <a:r>
              <a:rPr lang="it-IT" sz="1725" dirty="0">
                <a:solidFill>
                  <a:schemeClr val="bg2"/>
                </a:solidFill>
              </a:rPr>
              <a:t> </a:t>
            </a:r>
            <a:r>
              <a:rPr lang="it-IT" sz="1725" dirty="0" err="1">
                <a:solidFill>
                  <a:schemeClr val="bg2"/>
                </a:solidFill>
              </a:rPr>
              <a:t>deamon</a:t>
            </a:r>
            <a:r>
              <a:rPr lang="it-IT" sz="1725" dirty="0">
                <a:solidFill>
                  <a:schemeClr val="bg2"/>
                </a:solidFill>
              </a:rPr>
              <a:t> e lo istruisce sulle azioni da compiere</a:t>
            </a:r>
          </a:p>
          <a:p>
            <a:pPr fontAlgn="base"/>
            <a:endParaRPr lang="it-IT" sz="1950" dirty="0">
              <a:solidFill>
                <a:schemeClr val="bg2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EE1251F-FA38-45E2-A319-6B11A8A6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</a:t>
            </a:r>
            <a:endParaRPr lang="en-GB" dirty="0"/>
          </a:p>
        </p:txBody>
      </p:sp>
      <p:pic>
        <p:nvPicPr>
          <p:cNvPr id="2050" name="Picture 2" descr="https://www.ibuildings.it/sites/default/files/article/attachments/docker02_0.jpg">
            <a:extLst>
              <a:ext uri="{FF2B5EF4-FFF2-40B4-BE49-F238E27FC236}">
                <a16:creationId xmlns:a16="http://schemas.microsoft.com/office/drawing/2014/main" id="{CFFB80F5-F130-4E14-BEA9-B5BA900038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5" y="2826980"/>
            <a:ext cx="3501236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505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 - FROM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28650" y="1188200"/>
            <a:ext cx="7886700" cy="3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è il primo comando che si trova nel dockerfile. Questo comando può essere presente una sola volta. Indica da quale immagine docker vogliamo partire per costruire la nostra.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Es. 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 ubuntu:latest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 - ENV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28650" y="1188200"/>
            <a:ext cx="7886700" cy="3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ENV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permette di settare le variabili di ambiente del nostro docker. </a:t>
            </a:r>
            <a:r>
              <a:rPr lang="en-GB" sz="1800" i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 variabili di ambiente sono molto importanti in ambiente cloud, perchè permettono di fare injection di informazioni.</a:t>
            </a:r>
            <a:endParaRPr sz="1800" i="1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Es. 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ENV user utente_1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ENV db_name=ad_db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 - COPY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28650" y="1188200"/>
            <a:ext cx="7886700" cy="3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COPY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permette di copiare file, cartelle o altro all’interno del docker in path specifico. 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Es. 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COPY [--chown=&lt;user&gt;:&lt;group&gt;] &lt;src&gt;... &lt;dest&gt;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COPY [--chown=&lt;user&gt;:&lt;group&gt;] ["&lt;src&gt;",... "&lt;dest&gt;"]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2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 - ADD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28650" y="1188200"/>
            <a:ext cx="7886700" cy="3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permette di copiare file, cartelle o altro all’interno del docker in path specifico. Se il path di add è un file compresso questo viene decompresso. &lt;src&gt; può essere un url.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Es. 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[--chown=&lt;user&gt;:&lt;group&gt;] &lt;src&gt;... &lt;dest&gt;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[--chown=&lt;user&gt;:&lt;group&gt;] ["&lt;src&gt;",... "&lt;dest&gt;"]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hom* /mydir/     </a:t>
            </a:r>
            <a:r>
              <a:rPr lang="en-GB" sz="12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adds all files starting with "hom"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 hom?.txt /mydir/ </a:t>
            </a:r>
            <a:r>
              <a:rPr lang="en-GB" sz="12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? is replaced with any single character, e.g., "home.txt"</a:t>
            </a:r>
            <a:endParaRPr sz="12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 - RUN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28650" y="1188200"/>
            <a:ext cx="7886700" cy="3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permette di eseguire dei comandi. Non permette iterazione quindi ricordatevi di eseguire solo comandi batch</a:t>
            </a:r>
            <a:r>
              <a:rPr lang="en-GB" sz="1800" i="1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 comandi vengono eseguitu by default in /bin/sh -c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Es. 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 apt-get install vim -y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RUN [“apt-get”,”install”,”vim”,”-y”]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 - CMD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28650" y="1188200"/>
            <a:ext cx="7886700" cy="3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CMD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specifica quale è il comando che il docker dovrà eseguire. CMD deve essere presente una volta sola all’interno del Dockerfile.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Es. 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CMD ["executable","param1","param2"] (exec form, this is the preferred form)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CMD ["param1","param2"] (as default parameters to ENTRYPOINT)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CMD command param1 param2 (shell form)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 - ENTRYPOINT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28650" y="1188200"/>
            <a:ext cx="7886700" cy="3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ENTRYPOINT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specifica quale è il punto di partenza da cui dovrà essere eseguito CMD.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Es. 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DockerFile - WORKDIR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28650" y="1188200"/>
            <a:ext cx="7886700" cy="3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b="1" u="sng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WORKDIR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permette di settare il path per RUN,CMD, ENTRYPOINT, COPY e ADD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Es. 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33444C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WORKDIR /path/to/workdir</a:t>
            </a:r>
            <a:endParaRPr sz="1800">
              <a:solidFill>
                <a:srgbClr val="33444C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POSTGRES DYNAMIC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run --name postgres-deev -e POSTGRES_PASSWORD="mypassword" -e POSTGRES_USER="utente_1" -p 5432:5432 -d postgres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???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44444"/>
                </a:solidFill>
              </a:rPr>
              <a:t>https://goo.gl/BYnXZh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 MULTIPLI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Creiamo due docker e facciamoli comunicare:</a:t>
            </a:r>
            <a:endParaRPr/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182880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OwnCloud + Postgresql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9D8923C-86B1-4A08-B055-191935776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it-IT" b="1" dirty="0"/>
              <a:t>Host​:</a:t>
            </a:r>
            <a:r>
              <a:rPr lang="it-IT" dirty="0"/>
              <a:t> macchina che esegue il container e sulla quale gira il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daemon</a:t>
            </a:r>
            <a:endParaRPr lang="it-IT" dirty="0"/>
          </a:p>
          <a:p>
            <a:pPr lvl="1" fontAlgn="base"/>
            <a:r>
              <a:rPr lang="it-IT" dirty="0"/>
              <a:t>Remota o locale</a:t>
            </a:r>
          </a:p>
          <a:p>
            <a:pPr fontAlgn="base"/>
            <a:r>
              <a:rPr lang="it-IT" b="1" dirty="0" err="1"/>
              <a:t>Registry</a:t>
            </a:r>
            <a:r>
              <a:rPr lang="it-IT" b="1" dirty="0"/>
              <a:t> </a:t>
            </a:r>
            <a:r>
              <a:rPr lang="it-IT" b="1" dirty="0" err="1"/>
              <a:t>Hub</a:t>
            </a:r>
            <a:r>
              <a:rPr lang="it-IT" dirty="0"/>
              <a:t>​: repository di </a:t>
            </a:r>
            <a:r>
              <a:rPr lang="it-IT" dirty="0" err="1"/>
              <a:t>imaggini</a:t>
            </a:r>
            <a:r>
              <a:rPr lang="it-IT" dirty="0"/>
              <a:t> </a:t>
            </a:r>
            <a:r>
              <a:rPr lang="it-IT" dirty="0" err="1"/>
              <a:t>docker</a:t>
            </a:r>
            <a:r>
              <a:rPr lang="it-IT" dirty="0"/>
              <a:t> (image)</a:t>
            </a:r>
          </a:p>
          <a:p>
            <a:pPr lvl="1" fontAlgn="base"/>
            <a:r>
              <a:rPr lang="it-IT" dirty="0"/>
              <a:t>Pubblico o privato</a:t>
            </a:r>
          </a:p>
          <a:p>
            <a:pPr lvl="1" fontAlgn="base"/>
            <a:r>
              <a:rPr lang="it-IT" dirty="0"/>
              <a:t>Ufficiale: h​ttps://hub.docker.com/</a:t>
            </a:r>
          </a:p>
          <a:p>
            <a:pPr lvl="2" fontAlgn="base"/>
            <a:r>
              <a:rPr lang="it-IT" dirty="0"/>
              <a:t>Cercare immagini (</a:t>
            </a:r>
            <a:r>
              <a:rPr lang="it-IT" dirty="0" err="1"/>
              <a:t>search</a:t>
            </a:r>
            <a:r>
              <a:rPr lang="it-IT" dirty="0"/>
              <a:t>), scaricare immagini (pull), caricare immagini (</a:t>
            </a:r>
            <a:r>
              <a:rPr lang="it-IT" dirty="0" err="1"/>
              <a:t>push</a:t>
            </a:r>
            <a:r>
              <a:rPr lang="it-IT" dirty="0"/>
              <a:t>)</a:t>
            </a:r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F960533-6E05-4276-90D4-D2EB232C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fondamenti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192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 MULTIPLI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run -d -p 80:80 owncloud:8.1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run --name postgres-deev -e POSTGRES_PASSWORD="mypassword" -e POSTGRES_USER="utente_1" -p 5432:5432 -d postgres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Come configurare owncloud?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 MULTIPLI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3647275" y="1369225"/>
            <a:ext cx="48681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run -d -p 80:80 owncloud:8.1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run --name postgres-deev -e POSTGRES_PASSWORD="mypassword" -e POSTGRES_USER="utente_1" -p 5432:5432 -d postgres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Come configurare owncloud?</a:t>
            </a:r>
            <a:endParaRPr/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0" y="1084526"/>
            <a:ext cx="2748723" cy="383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 MULTIPLI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3647275" y="1369225"/>
            <a:ext cx="48681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run -d -p 80:80 owncloud:8.1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run --name postgres-deev -e POSTGRES_PASSWORD="mypassword" -e POSTGRES_USER="utente_1" -p 5432:5432 -d postgres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Come configurare owncloud?</a:t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0" y="1084526"/>
            <a:ext cx="2748723" cy="383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/>
          <p:nvPr/>
        </p:nvSpPr>
        <p:spPr>
          <a:xfrm>
            <a:off x="836900" y="1301850"/>
            <a:ext cx="7563300" cy="3330900"/>
          </a:xfrm>
          <a:prstGeom prst="roundRect">
            <a:avLst>
              <a:gd name="adj" fmla="val 16667"/>
            </a:avLst>
          </a:prstGeom>
          <a:solidFill>
            <a:srgbClr val="FF0000">
              <a:alpha val="696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</a:rPr>
              <a:t>QUALE E’ IL GIUSTO HOST A CUI CONNETTERSI PER ACCEDERE AL DB??</a:t>
            </a:r>
            <a:r>
              <a:rPr lang="en-GB" sz="2400" b="1"/>
              <a:t> </a:t>
            </a:r>
            <a:endParaRPr sz="2400" b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 MULTIPLI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$ip addr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Controlliamo di raggiungerlo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ps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exec -ti &lt;id&gt; bash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#ping &lt;ip&gt;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E’ l’approccio giusto?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DOCKER MULTIPLI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APPROCCIO GIUSTO? NO!</a:t>
            </a:r>
            <a:endParaRPr sz="1800"/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Con i docker run abbiamo esposto la porta 80 di owncloud e la porta 5432 di postgres, tuttavia non è necessario raggiungere dal nostro host anche postgres, ma solo owncloud dovrebbe poterlo raggiungere.</a:t>
            </a:r>
            <a:endParaRPr sz="1800"/>
          </a:p>
          <a:p>
            <a:pPr marL="457200" lvl="0" indent="-342900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Creare una network (owncloud-net)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Creare owncloud all’interno della network esponendo la porta 80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Creare postgres in ownlcou-net senza esporre la porta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Collegare owncloud a postgres utilizzando la rete interna</a:t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5E91"/>
                </a:solidFill>
              </a:rPr>
              <a:t>SOLUZIONE</a:t>
            </a:r>
            <a:endParaRPr>
              <a:solidFill>
                <a:srgbClr val="005E91"/>
              </a:solidFill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network create --driver overlay --attachable owncloud-net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run --network=owncloud-net -p 80:80 --name owncloud owncloud:8.1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$docker run --network=owncloud-net --name db -e POSTGRES_PASSWORD="mypassword" -e POSTGRES_USER="utente_1" -p 5432:5432 -d postgres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latin typeface="Consolas"/>
                <a:ea typeface="Consolas"/>
                <a:cs typeface="Consolas"/>
                <a:sym typeface="Consolas"/>
              </a:rPr>
              <a:t>POSSO UTILIZZARE I NOMI COME HOSTNAME!!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775" y="2721250"/>
            <a:ext cx="3169225" cy="17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Portainer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Gestire i priori docker in maniera intuitiva da interfaccia web.</a:t>
            </a:r>
            <a:endParaRPr sz="1600" b="1">
              <a:solidFill>
                <a:srgbClr val="000000"/>
              </a:solidFill>
            </a:endParaRPr>
          </a:p>
          <a:p>
            <a:pPr marL="0" lvl="0" indent="0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rtl="0">
              <a:spcBef>
                <a:spcPts val="22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7950"/>
            <a:ext cx="4663781" cy="22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400" y="2107750"/>
            <a:ext cx="4458598" cy="21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</a:rPr>
              <a:t>Portainer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docker</a:t>
            </a: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volume create 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portainer_data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docker</a:t>
            </a: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run -d </a:t>
            </a:r>
            <a:r>
              <a:rPr lang="mr-IN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 8000:9000 -v /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/run/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docker.sock</a:t>
            </a: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:/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/run/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docker.sock</a:t>
            </a: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-v 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portainer_data</a:t>
            </a: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:/data 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portainer</a:t>
            </a:r>
            <a:r>
              <a:rPr lang="en-GB" sz="16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GB" sz="16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portainer</a:t>
            </a: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22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9D8923C-86B1-4A08-B055-191935776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it-IT" b="1" dirty="0"/>
              <a:t>Image:</a:t>
            </a:r>
            <a:r>
              <a:rPr lang="it-IT" dirty="0"/>
              <a:t> ​gerarchia di file, con meta­data per eseguire il container</a:t>
            </a:r>
          </a:p>
          <a:p>
            <a:pPr lvl="1" fontAlgn="base"/>
            <a:r>
              <a:rPr lang="it-IT" dirty="0"/>
              <a:t>usa un </a:t>
            </a:r>
            <a:r>
              <a:rPr lang="it-IT" dirty="0" err="1"/>
              <a:t>filesystem</a:t>
            </a:r>
            <a:r>
              <a:rPr lang="it-IT" dirty="0"/>
              <a:t> di tipo </a:t>
            </a:r>
            <a:r>
              <a:rPr lang="it-IT" b="1" dirty="0"/>
              <a:t>U​</a:t>
            </a:r>
            <a:r>
              <a:rPr lang="it-IT" b="1" dirty="0" err="1"/>
              <a:t>nion</a:t>
            </a:r>
            <a:r>
              <a:rPr lang="it-IT" b="1" dirty="0"/>
              <a:t> </a:t>
            </a:r>
            <a:r>
              <a:rPr lang="it-IT" dirty="0"/>
              <a:t>​per aggregare </a:t>
            </a:r>
            <a:r>
              <a:rPr lang="it-IT" dirty="0" err="1"/>
              <a:t>piu</a:t>
            </a:r>
            <a:r>
              <a:rPr lang="it-IT" dirty="0"/>
              <a:t>̀ </a:t>
            </a:r>
            <a:r>
              <a:rPr lang="it-IT" dirty="0" err="1"/>
              <a:t>layer</a:t>
            </a:r>
            <a:r>
              <a:rPr lang="it-IT" dirty="0"/>
              <a:t> e presentarli come un unico </a:t>
            </a:r>
            <a:r>
              <a:rPr lang="it-IT" dirty="0" err="1"/>
              <a:t>filesystem</a:t>
            </a:r>
            <a:endParaRPr lang="it-IT" dirty="0"/>
          </a:p>
          <a:p>
            <a:pPr lvl="1" fontAlgn="base"/>
            <a:r>
              <a:rPr lang="it-IT" dirty="0"/>
              <a:t>strutturato a livelli (</a:t>
            </a:r>
            <a:r>
              <a:rPr lang="it-IT" b="1" dirty="0"/>
              <a:t>l​</a:t>
            </a:r>
            <a:r>
              <a:rPr lang="it-IT" b="1" dirty="0" err="1"/>
              <a:t>ayer</a:t>
            </a:r>
            <a:r>
              <a:rPr lang="it-IT" dirty="0"/>
              <a:t>)​</a:t>
            </a:r>
          </a:p>
          <a:p>
            <a:pPr lvl="1" fontAlgn="base"/>
            <a:r>
              <a:rPr lang="it-IT" b="1" dirty="0" err="1"/>
              <a:t>readonly</a:t>
            </a:r>
            <a:r>
              <a:rPr lang="it-IT" dirty="0"/>
              <a:t>,​ una volta creato un </a:t>
            </a:r>
            <a:r>
              <a:rPr lang="it-IT" dirty="0" err="1"/>
              <a:t>layer</a:t>
            </a:r>
            <a:r>
              <a:rPr lang="it-IT" dirty="0"/>
              <a:t> di </a:t>
            </a:r>
            <a:r>
              <a:rPr lang="it-IT" dirty="0" err="1"/>
              <a:t>un’image</a:t>
            </a:r>
            <a:r>
              <a:rPr lang="it-IT" dirty="0"/>
              <a:t> non posso </a:t>
            </a:r>
            <a:r>
              <a:rPr lang="it-IT" dirty="0" err="1"/>
              <a:t>piu</a:t>
            </a:r>
            <a:r>
              <a:rPr lang="it-IT" dirty="0"/>
              <a:t>̀ modificarlo (ma posso sovrascriverlo con un altro </a:t>
            </a:r>
            <a:r>
              <a:rPr lang="it-IT" dirty="0" err="1"/>
              <a:t>layer</a:t>
            </a:r>
            <a:r>
              <a:rPr lang="it-IT" dirty="0"/>
              <a:t>)</a:t>
            </a:r>
          </a:p>
          <a:p>
            <a:pPr lvl="1" fontAlgn="base"/>
            <a:r>
              <a:rPr lang="it-IT" dirty="0"/>
              <a:t>usa meccanismi di </a:t>
            </a:r>
            <a:r>
              <a:rPr lang="it-IT" b="1" dirty="0"/>
              <a:t>cache</a:t>
            </a:r>
            <a:r>
              <a:rPr lang="it-IT" dirty="0"/>
              <a:t> per il </a:t>
            </a:r>
            <a:r>
              <a:rPr lang="it-IT" b="1" dirty="0" err="1"/>
              <a:t>layer</a:t>
            </a:r>
            <a:endParaRPr lang="it-IT" dirty="0"/>
          </a:p>
          <a:p>
            <a:pPr lvl="1" fontAlgn="base"/>
            <a:r>
              <a:rPr lang="it-IT" dirty="0"/>
              <a:t>ha un ID univoco</a:t>
            </a:r>
          </a:p>
          <a:p>
            <a:pPr lvl="1" fontAlgn="base"/>
            <a:r>
              <a:rPr lang="it-IT" dirty="0"/>
              <a:t>ha uno o </a:t>
            </a:r>
            <a:r>
              <a:rPr lang="it-IT" dirty="0" err="1"/>
              <a:t>piu</a:t>
            </a:r>
            <a:r>
              <a:rPr lang="it-IT" dirty="0"/>
              <a:t>̀ </a:t>
            </a:r>
            <a:r>
              <a:rPr lang="it-IT" b="1" dirty="0"/>
              <a:t>t​</a:t>
            </a:r>
            <a:r>
              <a:rPr lang="it-IT" b="1" dirty="0" err="1"/>
              <a:t>ag</a:t>
            </a:r>
            <a:r>
              <a:rPr lang="it-IT" dirty="0"/>
              <a:t> ​per identificarne la versione, di default è “</a:t>
            </a:r>
            <a:r>
              <a:rPr lang="it-IT" dirty="0" err="1"/>
              <a:t>latest</a:t>
            </a:r>
            <a:r>
              <a:rPr lang="it-IT" dirty="0"/>
              <a:t>”</a:t>
            </a:r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F960533-6E05-4276-90D4-D2EB232C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fondamenti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521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727B0B0-F858-43FC-A7C6-14926F378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it-IT" dirty="0"/>
              <a:t>Comandi base per Image</a:t>
            </a:r>
            <a:endParaRPr lang="en-GB" dirty="0"/>
          </a:p>
          <a:p>
            <a:pPr lvl="1" fontAlgn="base"/>
            <a:r>
              <a:rPr lang="en-GB" dirty="0"/>
              <a:t>#docker images ­ //</a:t>
            </a:r>
            <a:r>
              <a:rPr lang="en-GB" dirty="0" err="1"/>
              <a:t>mostra</a:t>
            </a:r>
            <a:r>
              <a:rPr lang="en-GB" dirty="0"/>
              <a:t> le image </a:t>
            </a:r>
            <a:r>
              <a:rPr lang="en-GB" dirty="0" err="1"/>
              <a:t>presenti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sistema</a:t>
            </a:r>
            <a:endParaRPr lang="en-GB" dirty="0"/>
          </a:p>
          <a:p>
            <a:pPr lvl="1" fontAlgn="base"/>
            <a:r>
              <a:rPr lang="en-GB" dirty="0"/>
              <a:t>#docker save ­ //</a:t>
            </a:r>
            <a:r>
              <a:rPr lang="en-GB" dirty="0" err="1"/>
              <a:t>salva</a:t>
            </a:r>
            <a:r>
              <a:rPr lang="en-GB" dirty="0"/>
              <a:t> </a:t>
            </a:r>
            <a:r>
              <a:rPr lang="en-GB" dirty="0" err="1"/>
              <a:t>l'immagine</a:t>
            </a:r>
            <a:r>
              <a:rPr lang="en-GB" dirty="0"/>
              <a:t> in un </a:t>
            </a:r>
            <a:r>
              <a:rPr lang="en-GB" dirty="0" err="1"/>
              <a:t>archivio</a:t>
            </a:r>
            <a:r>
              <a:rPr lang="en-GB" dirty="0"/>
              <a:t> tar</a:t>
            </a:r>
          </a:p>
          <a:p>
            <a:pPr lvl="1" fontAlgn="base"/>
            <a:r>
              <a:rPr lang="en-GB" dirty="0"/>
              <a:t>#docker import ­ //</a:t>
            </a:r>
            <a:r>
              <a:rPr lang="en-GB" dirty="0" err="1"/>
              <a:t>crea</a:t>
            </a:r>
            <a:r>
              <a:rPr lang="en-GB" dirty="0"/>
              <a:t> </a:t>
            </a:r>
            <a:r>
              <a:rPr lang="en-GB" dirty="0" err="1"/>
              <a:t>l'image</a:t>
            </a:r>
            <a:r>
              <a:rPr lang="en-GB" dirty="0"/>
              <a:t> da un </a:t>
            </a:r>
            <a:r>
              <a:rPr lang="en-GB" dirty="0" err="1"/>
              <a:t>archivio</a:t>
            </a:r>
            <a:r>
              <a:rPr lang="en-GB" dirty="0"/>
              <a:t> tar</a:t>
            </a:r>
          </a:p>
          <a:p>
            <a:pPr lvl="1" fontAlgn="base"/>
            <a:r>
              <a:rPr lang="en-GB" dirty="0"/>
              <a:t>#docker build ­ //</a:t>
            </a:r>
            <a:r>
              <a:rPr lang="en-GB" dirty="0" err="1"/>
              <a:t>crea</a:t>
            </a:r>
            <a:r>
              <a:rPr lang="en-GB" dirty="0"/>
              <a:t> </a:t>
            </a:r>
            <a:r>
              <a:rPr lang="en-GB" dirty="0" err="1"/>
              <a:t>l'immagine</a:t>
            </a:r>
            <a:r>
              <a:rPr lang="en-GB" dirty="0"/>
              <a:t> da un </a:t>
            </a:r>
            <a:r>
              <a:rPr lang="en-GB" dirty="0" err="1"/>
              <a:t>Dockerfile</a:t>
            </a:r>
            <a:endParaRPr lang="en-GB" dirty="0"/>
          </a:p>
          <a:p>
            <a:pPr lvl="1" fontAlgn="base"/>
            <a:r>
              <a:rPr lang="en-GB" dirty="0"/>
              <a:t>#docker commit ­// </a:t>
            </a:r>
            <a:r>
              <a:rPr lang="en-GB" dirty="0" err="1"/>
              <a:t>crea</a:t>
            </a:r>
            <a:r>
              <a:rPr lang="en-GB" dirty="0"/>
              <a:t> </a:t>
            </a:r>
            <a:r>
              <a:rPr lang="en-GB" dirty="0" err="1"/>
              <a:t>l'immagine</a:t>
            </a:r>
            <a:r>
              <a:rPr lang="en-GB" dirty="0"/>
              <a:t> da un container</a:t>
            </a:r>
          </a:p>
          <a:p>
            <a:pPr lvl="1" fontAlgn="base"/>
            <a:r>
              <a:rPr lang="en-GB" dirty="0"/>
              <a:t>#docker </a:t>
            </a:r>
            <a:r>
              <a:rPr lang="en-GB" dirty="0" err="1"/>
              <a:t>rmi</a:t>
            </a:r>
            <a:r>
              <a:rPr lang="en-GB" dirty="0"/>
              <a:t> ­ //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l'immagine</a:t>
            </a:r>
            <a:endParaRPr lang="en-GB" dirty="0"/>
          </a:p>
          <a:p>
            <a:pPr lvl="1" fontAlgn="base"/>
            <a:r>
              <a:rPr lang="en-GB" dirty="0"/>
              <a:t>#docker history ­ //</a:t>
            </a:r>
            <a:r>
              <a:rPr lang="en-GB" dirty="0" err="1"/>
              <a:t>mostra</a:t>
            </a:r>
            <a:r>
              <a:rPr lang="en-GB" dirty="0"/>
              <a:t> </a:t>
            </a:r>
            <a:r>
              <a:rPr lang="en-GB" dirty="0" err="1"/>
              <a:t>l'history</a:t>
            </a:r>
            <a:r>
              <a:rPr lang="en-GB" dirty="0"/>
              <a:t> </a:t>
            </a:r>
            <a:r>
              <a:rPr lang="en-GB" dirty="0" err="1"/>
              <a:t>dell'immagine</a:t>
            </a:r>
            <a:endParaRPr lang="en-GB" dirty="0"/>
          </a:p>
          <a:p>
            <a:endParaRPr lang="en-GB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9D0B459-A3CB-48F3-BCF8-EE46A7D13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fondamenti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94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9D8923C-86B1-4A08-B055-191935776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it-IT" b="1" dirty="0"/>
              <a:t>Container</a:t>
            </a:r>
            <a:r>
              <a:rPr lang="it-IT" dirty="0"/>
              <a:t>​ contenitore dell'applicazione</a:t>
            </a:r>
          </a:p>
          <a:p>
            <a:pPr lvl="1" fontAlgn="base"/>
            <a:r>
              <a:rPr lang="it-IT" b="1" dirty="0"/>
              <a:t>È l’image in esecuzione</a:t>
            </a:r>
            <a:r>
              <a:rPr lang="it-IT" dirty="0"/>
              <a:t>, ​contiene l’applicazione e tutte le librerie ed i dati necessari a farla girare </a:t>
            </a:r>
          </a:p>
          <a:p>
            <a:pPr lvl="1" fontAlgn="base"/>
            <a:r>
              <a:rPr lang="it-IT" dirty="0"/>
              <a:t>ha un proprio </a:t>
            </a:r>
            <a:r>
              <a:rPr lang="it-IT" dirty="0" err="1"/>
              <a:t>ip</a:t>
            </a:r>
            <a:endParaRPr lang="it-IT" dirty="0"/>
          </a:p>
          <a:p>
            <a:pPr lvl="1" fontAlgn="base"/>
            <a:r>
              <a:rPr lang="it-IT" dirty="0"/>
              <a:t>funziona con il meccanismo di </a:t>
            </a:r>
            <a:r>
              <a:rPr lang="it-IT" b="1" dirty="0"/>
              <a:t>c​</a:t>
            </a:r>
            <a:r>
              <a:rPr lang="it-IT" b="1" dirty="0" err="1"/>
              <a:t>opy</a:t>
            </a:r>
            <a:r>
              <a:rPr lang="it-IT" b="1" dirty="0"/>
              <a:t>­-on-­</a:t>
            </a:r>
            <a:r>
              <a:rPr lang="it-IT" b="1" dirty="0" err="1"/>
              <a:t>write</a:t>
            </a:r>
            <a:r>
              <a:rPr lang="it-IT" dirty="0"/>
              <a:t>: ​ogni file è in comune con gli altri</a:t>
            </a:r>
          </a:p>
          <a:p>
            <a:pPr lvl="1" fontAlgn="base"/>
            <a:r>
              <a:rPr lang="it-IT" dirty="0"/>
              <a:t>espone:</a:t>
            </a:r>
          </a:p>
          <a:p>
            <a:pPr lvl="2" fontAlgn="base"/>
            <a:r>
              <a:rPr lang="it-IT" b="1" dirty="0"/>
              <a:t>p​</a:t>
            </a:r>
            <a:r>
              <a:rPr lang="it-IT" b="1" dirty="0" err="1"/>
              <a:t>orte</a:t>
            </a:r>
            <a:r>
              <a:rPr lang="it-IT" b="1" dirty="0"/>
              <a:t>​ </a:t>
            </a:r>
            <a:r>
              <a:rPr lang="it-IT" dirty="0"/>
              <a:t>per comunicare con il mondo esterno</a:t>
            </a:r>
          </a:p>
          <a:p>
            <a:pPr lvl="2" fontAlgn="base"/>
            <a:r>
              <a:rPr lang="it-IT" b="1" dirty="0"/>
              <a:t>v​</a:t>
            </a:r>
            <a:r>
              <a:rPr lang="it-IT" b="1" dirty="0" err="1"/>
              <a:t>olumi</a:t>
            </a:r>
            <a:r>
              <a:rPr lang="it-IT" dirty="0"/>
              <a:t>​ per salvare i dati</a:t>
            </a:r>
          </a:p>
          <a:p>
            <a:pPr lvl="2" fontAlgn="base"/>
            <a:r>
              <a:rPr lang="it-IT" b="1" dirty="0"/>
              <a:t>e​</a:t>
            </a:r>
            <a:r>
              <a:rPr lang="it-IT" b="1" dirty="0" err="1"/>
              <a:t>nv</a:t>
            </a:r>
            <a:r>
              <a:rPr lang="it-IT" dirty="0"/>
              <a:t>​ possibili variabili ambientali necessarie all’applicazione eseguita all’interno del container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F960533-6E05-4276-90D4-D2EB232C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fondamenti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132581"/>
      </p:ext>
    </p:extLst>
  </p:cSld>
  <p:clrMapOvr>
    <a:masterClrMapping/>
  </p:clrMapOvr>
</p:sld>
</file>

<file path=ppt/theme/theme1.xml><?xml version="1.0" encoding="utf-8"?>
<a:theme xmlns:a="http://schemas.openxmlformats.org/drawingml/2006/main" name="assert">
  <a:themeElements>
    <a:clrScheme name="Assert">
      <a:dk1>
        <a:srgbClr val="252931"/>
      </a:dk1>
      <a:lt1>
        <a:srgbClr val="FFFFFF"/>
      </a:lt1>
      <a:dk2>
        <a:srgbClr val="003A59"/>
      </a:dk2>
      <a:lt2>
        <a:srgbClr val="FFEFC9"/>
      </a:lt2>
      <a:accent1>
        <a:srgbClr val="CC2222"/>
      </a:accent1>
      <a:accent2>
        <a:srgbClr val="007EC2"/>
      </a:accent2>
      <a:accent3>
        <a:srgbClr val="E4A000"/>
      </a:accent3>
      <a:accent4>
        <a:srgbClr val="2F6130"/>
      </a:accent4>
      <a:accent5>
        <a:srgbClr val="E88651"/>
      </a:accent5>
      <a:accent6>
        <a:srgbClr val="60B5CC"/>
      </a:accent6>
      <a:hlink>
        <a:srgbClr val="DD3131"/>
      </a:hlink>
      <a:folHlink>
        <a:srgbClr val="AD1C1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3414</Words>
  <Application>Microsoft Macintosh PowerPoint</Application>
  <PresentationFormat>On-screen Show (16:9)</PresentationFormat>
  <Paragraphs>511</Paragraphs>
  <Slides>67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Bookman Old Style</vt:lpstr>
      <vt:lpstr>Cabin</vt:lpstr>
      <vt:lpstr>Calibri</vt:lpstr>
      <vt:lpstr>Consolas</vt:lpstr>
      <vt:lpstr>Montserrat</vt:lpstr>
      <vt:lpstr>Noto Sans Symbols</vt:lpstr>
      <vt:lpstr>Wingdings 3</vt:lpstr>
      <vt:lpstr>assert</vt:lpstr>
      <vt:lpstr>MICROSERVICES E DOCKER</vt:lpstr>
      <vt:lpstr>Docker</vt:lpstr>
      <vt:lpstr>Architettura funzionalità di OS</vt:lpstr>
      <vt:lpstr>Docker engine</vt:lpstr>
      <vt:lpstr>Architettura</vt:lpstr>
      <vt:lpstr>Docker fondamenti</vt:lpstr>
      <vt:lpstr>Docker fondamenti</vt:lpstr>
      <vt:lpstr>Docker fondamenti</vt:lpstr>
      <vt:lpstr>Docker fondamenti</vt:lpstr>
      <vt:lpstr>Docker fondamenti</vt:lpstr>
      <vt:lpstr>Docker fondamenti: volume</vt:lpstr>
      <vt:lpstr>Docker fondamenti: volume</vt:lpstr>
      <vt:lpstr>Docker fondamenti: dockerfile</vt:lpstr>
      <vt:lpstr>Demo uso di Docker</vt:lpstr>
      <vt:lpstr>Demo uso di Docker</vt:lpstr>
      <vt:lpstr>Demo uso di Docker</vt:lpstr>
      <vt:lpstr>Demo uso di Docker</vt:lpstr>
      <vt:lpstr>Demo uso di Docker</vt:lpstr>
      <vt:lpstr>Gestire i dati persistenti e non in Docker</vt:lpstr>
      <vt:lpstr>Gestire i dati persistenti in Docker</vt:lpstr>
      <vt:lpstr>Gestire i dati persistenti in Docker</vt:lpstr>
      <vt:lpstr>Gestire i dati in Docker</vt:lpstr>
      <vt:lpstr>Perché scegliere un volume</vt:lpstr>
      <vt:lpstr>Perché scegliere un bind</vt:lpstr>
      <vt:lpstr>Perché scegliere un tmpfs</vt:lpstr>
      <vt:lpstr>Particolarità</vt:lpstr>
      <vt:lpstr>Demo Muovere i dati da e verso un container</vt:lpstr>
      <vt:lpstr>Demo Muovere i dati da e verso un container</vt:lpstr>
      <vt:lpstr>Demo Muovere i dati da e verso un container</vt:lpstr>
      <vt:lpstr>Cosa vedremo</vt:lpstr>
      <vt:lpstr>Cosa vedremo</vt:lpstr>
      <vt:lpstr>Prepariamo l’ambiente</vt:lpstr>
      <vt:lpstr>Terminale</vt:lpstr>
      <vt:lpstr>Terminale</vt:lpstr>
      <vt:lpstr>Docker RUN</vt:lpstr>
      <vt:lpstr>Docker RUN</vt:lpstr>
      <vt:lpstr>Docker Management</vt:lpstr>
      <vt:lpstr>Images</vt:lpstr>
      <vt:lpstr>Images</vt:lpstr>
      <vt:lpstr>REGISTRY</vt:lpstr>
      <vt:lpstr>The Docker Hub (https://hub.docker.com/)</vt:lpstr>
      <vt:lpstr>Ready Docker Power!</vt:lpstr>
      <vt:lpstr>Ready Docker Power!</vt:lpstr>
      <vt:lpstr>OWNCLOUD</vt:lpstr>
      <vt:lpstr>Private Registry</vt:lpstr>
      <vt:lpstr>Images</vt:lpstr>
      <vt:lpstr>Images - versions</vt:lpstr>
      <vt:lpstr>Dockerfile</vt:lpstr>
      <vt:lpstr>DockerFile</vt:lpstr>
      <vt:lpstr>DockerFile - FROM</vt:lpstr>
      <vt:lpstr>DockerFile - ENV</vt:lpstr>
      <vt:lpstr>DockerFile - COPY</vt:lpstr>
      <vt:lpstr>DockerFile - ADD</vt:lpstr>
      <vt:lpstr>DockerFile - RUN</vt:lpstr>
      <vt:lpstr>DockerFile - CMD</vt:lpstr>
      <vt:lpstr>DockerFile - ENTRYPOINT</vt:lpstr>
      <vt:lpstr>DockerFile - WORKDIR</vt:lpstr>
      <vt:lpstr>POSTGRES DYNAMIC</vt:lpstr>
      <vt:lpstr>DOCKER MULTIPLI</vt:lpstr>
      <vt:lpstr>DOCKER MULTIPLI</vt:lpstr>
      <vt:lpstr>DOCKER MULTIPLI</vt:lpstr>
      <vt:lpstr>DOCKER MULTIPLI</vt:lpstr>
      <vt:lpstr>DOCKER MULTIPLI</vt:lpstr>
      <vt:lpstr>DOCKER MULTIPLI</vt:lpstr>
      <vt:lpstr>SOLUZIONE</vt:lpstr>
      <vt:lpstr>Portainer</vt:lpstr>
      <vt:lpstr>Portainer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E CONTAINERIZATION</dc:title>
  <cp:lastModifiedBy>Filippo Gaudenzi</cp:lastModifiedBy>
  <cp:revision>19</cp:revision>
  <dcterms:modified xsi:type="dcterms:W3CDTF">2018-08-29T08:12:10Z</dcterms:modified>
</cp:coreProperties>
</file>